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entation.xml" ContentType="application/vnd.openxmlformats-officedocument.presentationml.presentation.main+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8.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3.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57" r:id="rId1"/>
  </p:sldMasterIdLst>
  <p:notesMasterIdLst>
    <p:notesMasterId r:id="rId39"/>
  </p:notesMasterIdLst>
  <p:handoutMasterIdLst>
    <p:handoutMasterId r:id="rId40"/>
  </p:handoutMasterIdLst>
  <p:sldIdLst>
    <p:sldId id="300" r:id="rId2"/>
    <p:sldId id="301" r:id="rId3"/>
    <p:sldId id="302" r:id="rId4"/>
    <p:sldId id="303" r:id="rId5"/>
    <p:sldId id="304" r:id="rId6"/>
    <p:sldId id="352" r:id="rId7"/>
    <p:sldId id="353" r:id="rId8"/>
    <p:sldId id="354" r:id="rId9"/>
    <p:sldId id="306" r:id="rId10"/>
    <p:sldId id="307" r:id="rId11"/>
    <p:sldId id="341" r:id="rId12"/>
    <p:sldId id="309" r:id="rId13"/>
    <p:sldId id="342" r:id="rId14"/>
    <p:sldId id="340" r:id="rId15"/>
    <p:sldId id="314" r:id="rId16"/>
    <p:sldId id="316" r:id="rId17"/>
    <p:sldId id="346" r:id="rId18"/>
    <p:sldId id="343" r:id="rId19"/>
    <p:sldId id="319" r:id="rId20"/>
    <p:sldId id="347" r:id="rId21"/>
    <p:sldId id="321" r:id="rId22"/>
    <p:sldId id="322" r:id="rId23"/>
    <p:sldId id="323" r:id="rId24"/>
    <p:sldId id="348" r:id="rId25"/>
    <p:sldId id="324" r:id="rId26"/>
    <p:sldId id="349" r:id="rId27"/>
    <p:sldId id="339" r:id="rId28"/>
    <p:sldId id="344" r:id="rId29"/>
    <p:sldId id="345" r:id="rId30"/>
    <p:sldId id="350" r:id="rId31"/>
    <p:sldId id="325" r:id="rId32"/>
    <p:sldId id="326" r:id="rId33"/>
    <p:sldId id="351" r:id="rId34"/>
    <p:sldId id="327" r:id="rId35"/>
    <p:sldId id="336" r:id="rId36"/>
    <p:sldId id="337" r:id="rId37"/>
    <p:sldId id="338" r:id="rId38"/>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2364"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ngyizjhw (Klaus)" initials="D(" lastIdx="63" clrIdx="0">
    <p:extLst>
      <p:ext uri="{19B8F6BF-5375-455C-9EA6-DF929625EA0E}">
        <p15:presenceInfo xmlns:p15="http://schemas.microsoft.com/office/powerpoint/2012/main" userId="S-1-5-21-147214757-305610072-1517763936-1597265" providerId="AD"/>
      </p:ext>
    </p:extLst>
  </p:cmAuthor>
  <p:cmAuthor id="2" name="hejunjianzjhw" initials="h" lastIdx="7" clrIdx="1">
    <p:extLst>
      <p:ext uri="{19B8F6BF-5375-455C-9EA6-DF929625EA0E}">
        <p15:presenceInfo xmlns:p15="http://schemas.microsoft.com/office/powerpoint/2012/main" userId="S-1-5-21-147214757-305610072-1517763936-5682676" providerId="AD"/>
      </p:ext>
    </p:extLst>
  </p:cmAuthor>
  <p:cmAuthor id="3" name="Liuhuan (Rowena)" initials="L(" lastIdx="8" clrIdx="2">
    <p:extLst>
      <p:ext uri="{19B8F6BF-5375-455C-9EA6-DF929625EA0E}">
        <p15:presenceInfo xmlns:p15="http://schemas.microsoft.com/office/powerpoint/2012/main" userId="S-1-5-21-147214757-305610072-1517763936-4591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FBFE"/>
    <a:srgbClr val="00B0F0"/>
    <a:srgbClr val="EC7061"/>
    <a:srgbClr val="99DFF9"/>
    <a:srgbClr val="F2FBFE"/>
    <a:srgbClr val="FFFFFF"/>
    <a:srgbClr val="FFF2CC"/>
    <a:srgbClr val="FFD17D"/>
    <a:srgbClr val="BDE7F6"/>
    <a:srgbClr val="F3FB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17" autoAdjust="0"/>
    <p:restoredTop sz="91786" autoAdjust="0"/>
  </p:normalViewPr>
  <p:slideViewPr>
    <p:cSldViewPr snapToGrid="0" snapToObjects="1">
      <p:cViewPr varScale="1">
        <p:scale>
          <a:sx n="105" d="100"/>
          <a:sy n="105" d="100"/>
        </p:scale>
        <p:origin x="252" y="96"/>
      </p:cViewPr>
      <p:guideLst>
        <p:guide pos="3840"/>
        <p:guide orient="horz" pos="2364"/>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0" d="100"/>
          <a:sy n="80" d="100"/>
        </p:scale>
        <p:origin x="3456" y="1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8/11/2020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59756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68600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The payload of an ICMPv6 message is determined by its type.</a:t>
            </a:r>
            <a:endParaRPr lang="en-US" altLang="zh-CN" b="1" dirty="0">
              <a:latin typeface="Huawei Sans" panose="020C0503030203020204" pitchFamily="34" charset="0"/>
            </a:endParaRPr>
          </a:p>
          <a:p>
            <a:r>
              <a:rPr b="1" dirty="0">
                <a:latin typeface="Huawei Sans" panose="020C0503030203020204" pitchFamily="34" charset="0"/>
              </a:rPr>
              <a:t>Type:</a:t>
            </a:r>
            <a:r>
              <a:rPr dirty="0">
                <a:latin typeface="Huawei Sans" panose="020C0503030203020204" pitchFamily="34" charset="0"/>
              </a:rPr>
              <a:t> indicates the message type.</a:t>
            </a:r>
          </a:p>
          <a:p>
            <a:r>
              <a:rPr b="1" dirty="0">
                <a:latin typeface="Huawei Sans" panose="020C0503030203020204" pitchFamily="34" charset="0"/>
              </a:rPr>
              <a:t>Code:</a:t>
            </a:r>
            <a:r>
              <a:rPr dirty="0">
                <a:latin typeface="Huawei Sans" panose="020C0503030203020204" pitchFamily="34" charset="0"/>
              </a:rPr>
              <a:t> depends on the message type.</a:t>
            </a:r>
            <a:endParaRPr lang="zh-CN" altLang="zh-CN" dirty="0">
              <a:latin typeface="Huawei Sans" panose="020C0503030203020204" pitchFamily="34" charset="0"/>
            </a:endParaRPr>
          </a:p>
          <a:p>
            <a:r>
              <a:rPr b="1" dirty="0">
                <a:latin typeface="Huawei Sans" panose="020C0503030203020204" pitchFamily="34" charset="0"/>
              </a:rPr>
              <a:t>Checksum:</a:t>
            </a:r>
            <a:r>
              <a:rPr dirty="0">
                <a:latin typeface="Huawei Sans" panose="020C0503030203020204" pitchFamily="34" charset="0"/>
              </a:rPr>
              <a:t> indicates the ICMPv6 message checksum.</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146478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602170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1642457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dirty="0">
                <a:latin typeface="Huawei Sans" panose="020C0503030203020204" pitchFamily="34" charset="0"/>
              </a:rPr>
              <a:t>PC1 sends an IPv6 packet with an MTU of 1500 bytes to PC2.</a:t>
            </a:r>
          </a:p>
          <a:p>
            <a:pPr marL="228600" indent="-228600">
              <a:buFont typeface="+mj-lt"/>
              <a:buAutoNum type="arabicPeriod"/>
            </a:pPr>
            <a:r>
              <a:rPr dirty="0">
                <a:latin typeface="Huawei Sans" panose="020C0503030203020204" pitchFamily="34" charset="0"/>
              </a:rPr>
              <a:t>After checking that the packet is too large and the MTU of the outbound interface is 1400 bytes, R1 sends an ICMPv6 (Type = 2) message with the MTU of 1400 bytes to PC1.</a:t>
            </a:r>
          </a:p>
          <a:p>
            <a:pPr marL="228600" indent="-228600">
              <a:buFont typeface="+mj-lt"/>
              <a:buAutoNum type="arabicPeriod"/>
            </a:pPr>
            <a:r>
              <a:rPr dirty="0">
                <a:latin typeface="Huawei Sans" panose="020C0503030203020204" pitchFamily="34" charset="0"/>
              </a:rPr>
              <a:t>PC1 sends an IPv6 packet with an MTU of 1400 bytes.</a:t>
            </a:r>
          </a:p>
          <a:p>
            <a:pPr marL="228600" indent="-228600">
              <a:buFont typeface="+mj-lt"/>
              <a:buAutoNum type="arabicPeriod"/>
            </a:pPr>
            <a:r>
              <a:rPr dirty="0">
                <a:latin typeface="Huawei Sans" panose="020C0503030203020204" pitchFamily="34" charset="0"/>
              </a:rPr>
              <a:t>After the packet reaches R2, R2 checks that the MTU of the outbound interface is 1300 bytes and sends an ICMPv6 (Type = 2) message with the MTU of 1300 bytes to PC1.</a:t>
            </a:r>
          </a:p>
          <a:p>
            <a:pPr marL="228600" indent="-228600">
              <a:buFont typeface="+mj-lt"/>
              <a:buAutoNum type="arabicPeriod"/>
            </a:pPr>
            <a:r>
              <a:rPr dirty="0">
                <a:latin typeface="Huawei Sans" panose="020C0503030203020204" pitchFamily="34" charset="0"/>
              </a:rPr>
              <a:t>PC1 sends an IPv6 packet with an MTU of 1300 bytes.</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877336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75382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719640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980598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347116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7866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784304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346633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1675420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277716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a:latin typeface="Huawei Sans" panose="020C0503030203020204" pitchFamily="34" charset="0"/>
              </a:rPr>
              <a:t>The </a:t>
            </a:r>
            <a:r>
              <a:rPr b="1">
                <a:latin typeface="Huawei Sans" panose="020C0503030203020204" pitchFamily="34" charset="0"/>
              </a:rPr>
              <a:t>ipv6 nd ra</a:t>
            </a:r>
            <a:r>
              <a:rPr>
                <a:latin typeface="Huawei Sans" panose="020C0503030203020204" pitchFamily="34" charset="0"/>
              </a:rPr>
              <a:t> { </a:t>
            </a:r>
            <a:r>
              <a:rPr b="1">
                <a:latin typeface="Huawei Sans" panose="020C0503030203020204" pitchFamily="34" charset="0"/>
              </a:rPr>
              <a:t>max-interval</a:t>
            </a:r>
            <a:r>
              <a:rPr>
                <a:latin typeface="Huawei Sans" panose="020C0503030203020204" pitchFamily="34" charset="0"/>
              </a:rPr>
              <a:t> </a:t>
            </a:r>
            <a:r>
              <a:rPr i="1">
                <a:latin typeface="Huawei Sans" panose="020C0503030203020204" pitchFamily="34" charset="0"/>
              </a:rPr>
              <a:t>maximum-interval</a:t>
            </a:r>
            <a:r>
              <a:rPr>
                <a:latin typeface="Huawei Sans" panose="020C0503030203020204" pitchFamily="34" charset="0"/>
              </a:rPr>
              <a:t> | </a:t>
            </a:r>
            <a:r>
              <a:rPr b="1">
                <a:latin typeface="Huawei Sans" panose="020C0503030203020204" pitchFamily="34" charset="0"/>
              </a:rPr>
              <a:t>min-interval</a:t>
            </a:r>
            <a:r>
              <a:rPr>
                <a:latin typeface="Huawei Sans" panose="020C0503030203020204" pitchFamily="34" charset="0"/>
              </a:rPr>
              <a:t> </a:t>
            </a:r>
            <a:r>
              <a:rPr i="1">
                <a:latin typeface="Huawei Sans" panose="020C0503030203020204" pitchFamily="34" charset="0"/>
              </a:rPr>
              <a:t>minimum-interval</a:t>
            </a:r>
            <a:r>
              <a:rPr>
                <a:latin typeface="Huawei Sans" panose="020C0503030203020204" pitchFamily="34" charset="0"/>
              </a:rPr>
              <a:t> } command configures an interval at which RA messages are sent.</a:t>
            </a:r>
            <a:endParaRPr lang="en-US" altLang="zh-CN" dirty="0">
              <a:latin typeface="Huawei Sans" panose="020C0503030203020204" pitchFamily="34" charset="0"/>
            </a:endParaRPr>
          </a:p>
          <a:p>
            <a:pPr lvl="0"/>
            <a:endParaRPr lang="zh-CN" altLang="zh-CN" dirty="0">
              <a:latin typeface="Huawei Sans" panose="020C0503030203020204" pitchFamily="34" charset="0"/>
            </a:endParaRP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1984767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443587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In this example, if PC1 wants to send a packet to PC2 but does not know PC2's link-layer address, the following protocol exchange process needs to be performed:</a:t>
            </a:r>
          </a:p>
          <a:p>
            <a:pPr lvl="1"/>
            <a:r>
              <a:rPr dirty="0">
                <a:latin typeface="Huawei Sans" panose="020C0503030203020204" pitchFamily="34" charset="0"/>
              </a:rPr>
              <a:t>PC1 sends an NS message with the destination address being PC2's solicited-node multicast address FF02::1:FF84:EFDC. The Option field of the message carries PC1's link-layer address 000D-88F8-03B0 of PC1.</a:t>
            </a:r>
          </a:p>
          <a:p>
            <a:pPr lvl="1"/>
            <a:r>
              <a:rPr dirty="0">
                <a:latin typeface="Huawei Sans" panose="020C0503030203020204" pitchFamily="34" charset="0"/>
              </a:rPr>
              <a:t>After listening to the NS message, PC2 checks that the destination address of the message is FF02::1:FF84:EFDC and determines that it is in the multicast group. Therefore, PC2 processes the message. In addition, PC2 updates its neighbor entries based on the source address and source link-layer address option of the NS message.</a:t>
            </a:r>
            <a:endParaRPr lang="en-US" altLang="zh-CN" dirty="0">
              <a:latin typeface="Huawei Sans" panose="020C0503030203020204" pitchFamily="34" charset="0"/>
            </a:endParaRPr>
          </a:p>
          <a:p>
            <a:pPr lvl="1"/>
            <a:r>
              <a:rPr dirty="0">
                <a:latin typeface="Huawei Sans" panose="020C0503030203020204" pitchFamily="34" charset="0"/>
              </a:rPr>
              <a:t>PC2 responds to the NS message with an NA message in which the Target Link-Layer option carries the link-layer address 0013-7284-EFDC.</a:t>
            </a:r>
            <a:endParaRPr lang="en-US" altLang="zh-CN" dirty="0">
              <a:latin typeface="Huawei Sans" panose="020C0503030203020204" pitchFamily="34" charset="0"/>
            </a:endParaRPr>
          </a:p>
          <a:p>
            <a:pPr lvl="1"/>
            <a:r>
              <a:rPr dirty="0">
                <a:latin typeface="Huawei Sans" panose="020C0503030203020204" pitchFamily="34" charset="0"/>
              </a:rPr>
              <a:t>After receiving the NA message, PC1 obtains PC2's link-layer address and creates a neighbor entry for the target node.</a:t>
            </a:r>
          </a:p>
          <a:p>
            <a:pPr lvl="0"/>
            <a:r>
              <a:rPr dirty="0">
                <a:latin typeface="Huawei Sans" panose="020C0503030203020204" pitchFamily="34" charset="0"/>
              </a:rPr>
              <a:t>After the preceding process is complete, PC1 and PC2 obtain each other's link-layer addresses and establish neighbor entries, which are similar to ARP entries in IPv4. PC1 and PC2 can then communicate.</a:t>
            </a:r>
          </a:p>
        </p:txBody>
      </p:sp>
      <p:sp>
        <p:nvSpPr>
          <p:cNvPr id="7" name="幻灯片图像占位符 6"/>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9819426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638924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556433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753584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dirty="0">
                <a:latin typeface="Huawei Sans" panose="020C0503030203020204" pitchFamily="34" charset="0"/>
              </a:rPr>
              <a:t>R1 sends an NS message and generates a neighbor entry. In this case, the neighbor state is Incomplete.</a:t>
            </a:r>
          </a:p>
          <a:p>
            <a:pPr lvl="0"/>
            <a:r>
              <a:rPr dirty="0">
                <a:latin typeface="Huawei Sans" panose="020C0503030203020204" pitchFamily="34" charset="0"/>
              </a:rPr>
              <a:t>If R1 receives an NA message from R2, the neighbor state changes from Incomplete to Reachable. Otherwise, the neighbor state changes from Incomplete to Empty after a specified period.</a:t>
            </a:r>
          </a:p>
          <a:p>
            <a:pPr lvl="0"/>
            <a:r>
              <a:rPr dirty="0">
                <a:latin typeface="Huawei Sans" panose="020C0503030203020204" pitchFamily="34" charset="0"/>
              </a:rPr>
              <a:t>After the neighbor reachable time (30s by default) times out, the neighbor state changes from Reachable to Stale, indicating that the neighbor reachable state is unknown.</a:t>
            </a:r>
          </a:p>
          <a:p>
            <a:pPr lvl="1"/>
            <a:r>
              <a:rPr dirty="0">
                <a:latin typeface="Huawei Sans" panose="020C0503030203020204" pitchFamily="34" charset="0"/>
              </a:rPr>
              <a:t>If R1 in the Reachable state receives an unsolicited NA message from R2, and the link-layer address of R2 carried in the message is different from that learned by R1, the neighbor state changes to Stale.</a:t>
            </a:r>
          </a:p>
          <a:p>
            <a:pPr lvl="0"/>
            <a:r>
              <a:rPr dirty="0">
                <a:latin typeface="Huawei Sans" panose="020C0503030203020204" pitchFamily="34" charset="0"/>
              </a:rPr>
              <a:t>If R1 in the Stale state sends data to R2, the neighbor state changes from Stale to Delay and R1 sends an NS message.</a:t>
            </a:r>
          </a:p>
          <a:p>
            <a:pPr lvl="0"/>
            <a:r>
              <a:rPr dirty="0">
                <a:latin typeface="Huawei Sans" panose="020C0503030203020204" pitchFamily="34" charset="0"/>
              </a:rPr>
              <a:t>After a specified period expires, the neighbor state changes from Delay to Probe. During this period, if R1 receives an NA message, the neighbor state changes from Delay to Reachable.</a:t>
            </a:r>
          </a:p>
          <a:p>
            <a:pPr lvl="0"/>
            <a:r>
              <a:rPr dirty="0">
                <a:latin typeface="Huawei Sans" panose="020C0503030203020204" pitchFamily="34" charset="0"/>
              </a:rPr>
              <a:t>R1 in the Probe state sends a specified number of unicast NS messages at a specified interval (1s by default). If R1 receives an NA message, the neighbor state changes from Probe to Reachable. Otherwise, the neighbor state changes to Empty.</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1008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8835605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442574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DAD is a process in which a node checks whether an address to be used is being used by another node. Before configuring a unicast IPv6 address for an interface automatically, a node must ensure that this address is unique on a local link and is not used by another node. A node sends an NS message onto a local link by default. If a node does not receive an NA message within a specified period, it considers that the temporary unicast address is unique on a local link and can be allocated to an interface. Otherwise, it considers that this address is duplicate and cannot be used.</a:t>
            </a: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2799395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Special scenario: Two hosts are assigned the same IP address. Assume that both PC1 and PC2 want to use the address 2000::1. If PC1 sends an NS message first, PC2 does not send any NS message (or NA message) after receiving the NS message. Instead, PC2 stops using the address 2000::1 and waits for a new address to be generated in other modes. If both PC1 and PC2 receive an NS message, they do not use the address 2000::1.</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6115493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836994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7915140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0" indent="0">
              <a:buNone/>
            </a:pPr>
            <a:r>
              <a:rPr dirty="0">
                <a:latin typeface="Huawei Sans" panose="020C0503030203020204" pitchFamily="34" charset="0"/>
              </a:rPr>
              <a:t>1</a:t>
            </a:r>
            <a:r>
              <a:rPr lang="en-US" dirty="0">
                <a:latin typeface="Huawei Sans" panose="020C0503030203020204" pitchFamily="34" charset="0"/>
              </a:rPr>
              <a:t>.</a:t>
            </a:r>
            <a:r>
              <a:rPr dirty="0">
                <a:latin typeface="Huawei Sans" panose="020C0503030203020204" pitchFamily="34" charset="0"/>
              </a:rPr>
              <a:t> A</a:t>
            </a:r>
            <a:r>
              <a:rPr lang="en-US" dirty="0">
                <a:latin typeface="Huawei Sans" panose="020C0503030203020204" pitchFamily="34" charset="0"/>
              </a:rPr>
              <a:t>,</a:t>
            </a:r>
            <a:r>
              <a:rPr lang="zh-CN" altLang="en-US" dirty="0">
                <a:latin typeface="Huawei Sans" panose="020C0503030203020204" pitchFamily="34" charset="0"/>
              </a:rPr>
              <a:t> </a:t>
            </a:r>
            <a:r>
              <a:rPr dirty="0">
                <a:latin typeface="Huawei Sans" panose="020C0503030203020204" pitchFamily="34" charset="0"/>
              </a:rPr>
              <a:t>B</a:t>
            </a:r>
            <a:endParaRPr lang="en-US" dirty="0">
              <a:latin typeface="Huawei Sans" panose="020C0503030203020204" pitchFamily="34" charset="0"/>
            </a:endParaRPr>
          </a:p>
          <a:p>
            <a:pPr marL="0" indent="0">
              <a:buNone/>
            </a:pPr>
            <a:r>
              <a:rPr dirty="0">
                <a:latin typeface="Huawei Sans" panose="020C0503030203020204" pitchFamily="34" charset="0"/>
              </a:rPr>
              <a:t>2</a:t>
            </a:r>
            <a:r>
              <a:rPr lang="en-US" dirty="0">
                <a:latin typeface="Huawei Sans" panose="020C0503030203020204" pitchFamily="34" charset="0"/>
              </a:rPr>
              <a:t>.</a:t>
            </a:r>
            <a:r>
              <a:rPr dirty="0">
                <a:latin typeface="Huawei Sans" panose="020C0503030203020204" pitchFamily="34" charset="0"/>
              </a:rPr>
              <a:t> C</a:t>
            </a:r>
            <a:r>
              <a:rPr lang="en-US" dirty="0">
                <a:latin typeface="Huawei Sans" panose="020C0503030203020204" pitchFamily="34" charset="0"/>
              </a:rPr>
              <a:t>, </a:t>
            </a:r>
            <a:r>
              <a:rPr dirty="0">
                <a:latin typeface="Huawei Sans" panose="020C0503030203020204" pitchFamily="34" charset="0"/>
              </a:rPr>
              <a:t>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7848227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en-US" altLang="zh-CN" dirty="0">
              <a:latin typeface="Huawei Sans" panose="020C0503030203020204" pitchFamily="34" charset="0"/>
            </a:endParaRPr>
          </a:p>
        </p:txBody>
      </p:sp>
    </p:spTree>
    <p:extLst>
      <p:ext uri="{BB962C8B-B14F-4D97-AF65-F5344CB8AC3E}">
        <p14:creationId xmlns:p14="http://schemas.microsoft.com/office/powerpoint/2010/main" val="8151363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xfrm>
            <a:off x="434975" y="776288"/>
            <a:ext cx="5930900" cy="3336925"/>
          </a:xfrm>
          <a:ln/>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66441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49337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45518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ICMP works at the network layer to ensure the correct forwarding of IP packets, and allows hosts or devices to report errors during packet transmission.</a:t>
            </a:r>
            <a:endParaRPr lang="en-US" altLang="zh-CN" dirty="0">
              <a:latin typeface="Huawei Sans" panose="020C0503030203020204" pitchFamily="34" charset="0"/>
            </a:endParaRPr>
          </a:p>
          <a:p>
            <a:r>
              <a:rPr dirty="0">
                <a:latin typeface="Huawei Sans" panose="020C0503030203020204" pitchFamily="34" charset="0"/>
              </a:rPr>
              <a:t>ICMP message:</a:t>
            </a:r>
            <a:endParaRPr lang="en-US" altLang="zh-CN" dirty="0">
              <a:latin typeface="Huawei Sans" panose="020C0503030203020204" pitchFamily="34" charset="0"/>
            </a:endParaRPr>
          </a:p>
          <a:p>
            <a:pPr lvl="1"/>
            <a:r>
              <a:rPr dirty="0">
                <a:latin typeface="Huawei Sans" panose="020C0503030203020204" pitchFamily="34" charset="0"/>
              </a:rPr>
              <a:t>ICMP messages are encapsulated in IP packets. If the Protocol value in the IP header is 1, the used protocol is ICMP.</a:t>
            </a:r>
            <a:endParaRPr lang="en-US" altLang="zh-CN" dirty="0">
              <a:latin typeface="Huawei Sans" panose="020C0503030203020204" pitchFamily="34" charset="0"/>
            </a:endParaRPr>
          </a:p>
          <a:p>
            <a:pPr lvl="1"/>
            <a:r>
              <a:rPr dirty="0">
                <a:latin typeface="Huawei Sans" panose="020C0503030203020204" pitchFamily="34" charset="0"/>
              </a:rPr>
              <a:t>Field description:</a:t>
            </a:r>
            <a:endParaRPr lang="en-US" altLang="zh-CN" dirty="0">
              <a:latin typeface="Huawei Sans" panose="020C0503030203020204" pitchFamily="34" charset="0"/>
            </a:endParaRPr>
          </a:p>
          <a:p>
            <a:pPr lvl="2"/>
            <a:r>
              <a:rPr dirty="0">
                <a:latin typeface="Huawei Sans" panose="020C0503030203020204" pitchFamily="34" charset="0"/>
              </a:rPr>
              <a:t>The format of an ICMP message depends on the Type and Code fields. The Type field indicates the message type, and the Code field contains specific parameters of the message type.</a:t>
            </a:r>
            <a:endParaRPr lang="en-US" altLang="zh-CN" dirty="0">
              <a:latin typeface="Huawei Sans" panose="020C0503030203020204" pitchFamily="34" charset="0"/>
            </a:endParaRPr>
          </a:p>
          <a:p>
            <a:pPr lvl="2"/>
            <a:r>
              <a:rPr dirty="0">
                <a:latin typeface="Huawei Sans" panose="020C0503030203020204" pitchFamily="34" charset="0"/>
              </a:rPr>
              <a:t>The Checksum field is used to check whether the message is complete.</a:t>
            </a:r>
            <a:endParaRPr lang="zh-CN" altLang="en-US" dirty="0">
              <a:latin typeface="Huawei Sans" panose="020C0503030203020204" pitchFamily="34" charset="0"/>
            </a:endParaRP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51263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Ping is a typical application of ICMP. It is a common tool used to check network connectivity and collect information. You can configure various parameters in the </a:t>
            </a:r>
            <a:r>
              <a:rPr b="1">
                <a:latin typeface="Huawei Sans" panose="020C0503030203020204" pitchFamily="34" charset="0"/>
              </a:rPr>
              <a:t>ping</a:t>
            </a:r>
            <a:r>
              <a:rPr>
                <a:latin typeface="Huawei Sans" panose="020C0503030203020204" pitchFamily="34" charset="0"/>
              </a:rPr>
              <a:t> command, such as the length of ICMP messages, number of sent ICMP messages, and timeout period for waiting for a reply. A device constructs and sends ICMP messages based on the configured parameters to perform a ping test.</a:t>
            </a:r>
          </a:p>
          <a:p>
            <a:endParaRPr lang="zh-CN" altLang="en-US" dirty="0">
              <a:latin typeface="Huawei Sans" panose="020C0503030203020204" pitchFamily="34" charset="0"/>
            </a:endParaRPr>
          </a:p>
        </p:txBody>
      </p:sp>
      <p:sp>
        <p:nvSpPr>
          <p:cNvPr id="6" name="幻灯片图像占位符 5"/>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161922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dirty="0">
              <a:latin typeface="Huawei Sans" panose="020C0503030203020204" pitchFamily="34" charset="0"/>
            </a:endParaRPr>
          </a:p>
        </p:txBody>
      </p:sp>
    </p:spTree>
    <p:extLst>
      <p:ext uri="{BB962C8B-B14F-4D97-AF65-F5344CB8AC3E}">
        <p14:creationId xmlns:p14="http://schemas.microsoft.com/office/powerpoint/2010/main" val="625796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80534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156316624"/>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843756202"/>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251071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4510410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720341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41160610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1628792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2368085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012795760"/>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744864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686033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305885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06446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3876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904554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164403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996308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1422769623"/>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36D1519-5993-4DC7-AC5A-11E9C9383CF0}"/>
              </a:ext>
            </a:extLst>
          </p:cNvPr>
          <p:cNvSpPr>
            <a:spLocks noGrp="1"/>
          </p:cNvSpPr>
          <p:nvPr>
            <p:ph type="body" sz="quarter" idx="17"/>
          </p:nvPr>
        </p:nvSpPr>
        <p:spPr bwMode="gray"/>
        <p:txBody>
          <a:bodyPr/>
          <a:lstStyle/>
          <a:p>
            <a:endParaRPr lang="en-US"/>
          </a:p>
        </p:txBody>
      </p:sp>
      <p:sp>
        <p:nvSpPr>
          <p:cNvPr id="8" name="Text Placeholder 7">
            <a:extLst>
              <a:ext uri="{FF2B5EF4-FFF2-40B4-BE49-F238E27FC236}">
                <a16:creationId xmlns:a16="http://schemas.microsoft.com/office/drawing/2014/main" id="{C2F8467F-4262-4A47-9D0C-D927DD1723F6}"/>
              </a:ext>
            </a:extLst>
          </p:cNvPr>
          <p:cNvSpPr>
            <a:spLocks noGrp="1"/>
          </p:cNvSpPr>
          <p:nvPr>
            <p:ph type="body" sz="quarter" idx="18"/>
          </p:nvPr>
        </p:nvSpPr>
        <p:spPr bwMode="gray"/>
        <p:txBody>
          <a:bodyPr/>
          <a:lstStyle/>
          <a:p>
            <a:endParaRPr lang="en-US"/>
          </a:p>
        </p:txBody>
      </p:sp>
      <p:sp>
        <p:nvSpPr>
          <p:cNvPr id="9" name="Text Placeholder 8">
            <a:extLst>
              <a:ext uri="{FF2B5EF4-FFF2-40B4-BE49-F238E27FC236}">
                <a16:creationId xmlns:a16="http://schemas.microsoft.com/office/drawing/2014/main" id="{10D9A8B8-4A35-4C59-9721-A0295DF7AE84}"/>
              </a:ext>
            </a:extLst>
          </p:cNvPr>
          <p:cNvSpPr>
            <a:spLocks noGrp="1"/>
          </p:cNvSpPr>
          <p:nvPr>
            <p:ph type="body" sz="quarter" idx="19"/>
          </p:nvPr>
        </p:nvSpPr>
        <p:spPr bwMode="gray"/>
        <p:txBody>
          <a:bodyPr/>
          <a:lstStyle/>
          <a:p>
            <a:endParaRPr lang="en-US"/>
          </a:p>
        </p:txBody>
      </p:sp>
      <p:sp>
        <p:nvSpPr>
          <p:cNvPr id="28" name="文本占位符 27"/>
          <p:cNvSpPr>
            <a:spLocks noGrp="1"/>
          </p:cNvSpPr>
          <p:nvPr>
            <p:ph type="body" sz="quarter" idx="20"/>
          </p:nvPr>
        </p:nvSpPr>
        <p:spPr bwMode="gray"/>
        <p:txBody>
          <a:bodyPr wrap="square">
            <a:noAutofit/>
          </a:bodyPr>
          <a:lstStyle/>
          <a:p>
            <a:r>
              <a:rPr lang="en-US" altLang="zh-CN" dirty="0"/>
              <a:t>2020.06.13</a:t>
            </a:r>
            <a:endParaRPr lang="zh-CN" altLang="en-US" dirty="0"/>
          </a:p>
        </p:txBody>
      </p:sp>
      <p:sp>
        <p:nvSpPr>
          <p:cNvPr id="4" name="文本占位符 3"/>
          <p:cNvSpPr>
            <a:spLocks noGrp="1"/>
          </p:cNvSpPr>
          <p:nvPr>
            <p:ph type="body" sz="quarter" idx="13"/>
          </p:nvPr>
        </p:nvSpPr>
        <p:spPr bwMode="gray"/>
        <p:txBody>
          <a:bodyPr wrap="square">
            <a:noAutofit/>
          </a:bodyPr>
          <a:lstStyle/>
          <a:p>
            <a:pPr fontAlgn="ctr"/>
            <a:r>
              <a:rPr dirty="0">
                <a:latin typeface="Huawei Sans" panose="020C0503030203020204" pitchFamily="34" charset="0"/>
              </a:rPr>
              <a:t>Ding Yi/dwx66270</a:t>
            </a:r>
            <a:endParaRPr lang="zh-CN" altLang="en-US" dirty="0">
              <a:latin typeface="Huawei Sans" panose="020C0503030203020204" pitchFamily="34" charset="0"/>
            </a:endParaRPr>
          </a:p>
        </p:txBody>
      </p:sp>
      <p:sp>
        <p:nvSpPr>
          <p:cNvPr id="5" name="文本占位符 4"/>
          <p:cNvSpPr>
            <a:spLocks noGrp="1"/>
          </p:cNvSpPr>
          <p:nvPr>
            <p:ph type="body" sz="quarter" idx="14"/>
          </p:nvPr>
        </p:nvSpPr>
        <p:spPr bwMode="gray"/>
        <p:txBody>
          <a:bodyPr wrap="square">
            <a:noAutofit/>
          </a:bodyPr>
          <a:lstStyle/>
          <a:p>
            <a:r>
              <a:rPr dirty="0">
                <a:latin typeface="Huawei Sans" panose="020C0503030203020204" pitchFamily="34" charset="0"/>
              </a:rPr>
              <a:t>2020.03.03</a:t>
            </a:r>
            <a:endParaRPr lang="zh-CN" altLang="en-US" dirty="0">
              <a:latin typeface="Huawei Sans" panose="020C0503030203020204" pitchFamily="34" charset="0"/>
            </a:endParaRPr>
          </a:p>
        </p:txBody>
      </p:sp>
      <p:sp>
        <p:nvSpPr>
          <p:cNvPr id="6" name="文本占位符 5"/>
          <p:cNvSpPr>
            <a:spLocks noGrp="1"/>
          </p:cNvSpPr>
          <p:nvPr>
            <p:ph type="body" sz="quarter" idx="15"/>
          </p:nvPr>
        </p:nvSpPr>
        <p:spPr bwMode="gray"/>
        <p:txBody>
          <a:bodyPr wrap="square">
            <a:noAutofit/>
          </a:bodyPr>
          <a:lstStyle/>
          <a:p>
            <a:pPr fontAlgn="ctr"/>
            <a:r>
              <a:rPr dirty="0">
                <a:latin typeface="Huawei Sans" panose="020C0503030203020204" pitchFamily="34" charset="0"/>
              </a:rPr>
              <a:t>He </a:t>
            </a:r>
            <a:r>
              <a:rPr dirty="0" err="1">
                <a:latin typeface="Huawei Sans" panose="020C0503030203020204" pitchFamily="34" charset="0"/>
              </a:rPr>
              <a:t>Junjian</a:t>
            </a:r>
            <a:r>
              <a:rPr dirty="0">
                <a:latin typeface="Huawei Sans" panose="020C0503030203020204" pitchFamily="34" charset="0"/>
              </a:rPr>
              <a:t>/hwx580230</a:t>
            </a:r>
            <a:endParaRPr lang="zh-CN" altLang="en-US" dirty="0">
              <a:latin typeface="Huawei Sans" panose="020C0503030203020204" pitchFamily="34" charset="0"/>
            </a:endParaRPr>
          </a:p>
        </p:txBody>
      </p:sp>
      <p:sp>
        <p:nvSpPr>
          <p:cNvPr id="13" name="文本占位符 12"/>
          <p:cNvSpPr>
            <a:spLocks noGrp="1"/>
          </p:cNvSpPr>
          <p:nvPr>
            <p:ph type="body" sz="quarter" idx="16"/>
          </p:nvPr>
        </p:nvSpPr>
        <p:spPr bwMode="gray"/>
        <p:txBody>
          <a:bodyPr wrap="square">
            <a:noAutofit/>
          </a:bodyPr>
          <a:lstStyle/>
          <a:p>
            <a:r>
              <a:rPr kumimoji="1" lang="en-US" altLang="zh-CN" dirty="0"/>
              <a:t>New</a:t>
            </a:r>
            <a:endParaRPr lang="zh-CN" altLang="en-US" dirty="0"/>
          </a:p>
        </p:txBody>
      </p:sp>
      <p:sp>
        <p:nvSpPr>
          <p:cNvPr id="29" name="文本占位符 28"/>
          <p:cNvSpPr>
            <a:spLocks noGrp="1"/>
          </p:cNvSpPr>
          <p:nvPr>
            <p:ph type="body" sz="quarter" idx="21"/>
          </p:nvPr>
        </p:nvSpPr>
        <p:spPr bwMode="gray"/>
        <p:txBody>
          <a:bodyPr wrap="square">
            <a:noAutofit/>
          </a:bodyPr>
          <a:lstStyle/>
          <a:p>
            <a:pPr fontAlgn="ctr"/>
            <a:r>
              <a:rPr lang="en-US" altLang="zh-CN" dirty="0"/>
              <a:t>Zhu </a:t>
            </a:r>
            <a:r>
              <a:rPr lang="en-US" altLang="zh-CN" dirty="0" err="1"/>
              <a:t>Shigeng</a:t>
            </a:r>
            <a:r>
              <a:rPr lang="en-US" altLang="zh-CN" dirty="0"/>
              <a:t>/00261992</a:t>
            </a:r>
          </a:p>
        </p:txBody>
      </p:sp>
      <p:sp>
        <p:nvSpPr>
          <p:cNvPr id="30" name="文本占位符 29"/>
          <p:cNvSpPr>
            <a:spLocks noGrp="1"/>
          </p:cNvSpPr>
          <p:nvPr>
            <p:ph type="body" sz="quarter" idx="22"/>
          </p:nvPr>
        </p:nvSpPr>
        <p:spPr bwMode="gray"/>
        <p:txBody>
          <a:bodyPr wrap="square">
            <a:noAutofit/>
          </a:bodyPr>
          <a:lstStyle/>
          <a:p>
            <a:pPr marL="0" lvl="0" indent="0" defTabSz="914400" fontAlgn="base">
              <a:lnSpc>
                <a:spcPct val="140000"/>
              </a:lnSpc>
              <a:spcBef>
                <a:spcPct val="30000"/>
              </a:spcBef>
              <a:spcAft>
                <a:spcPct val="0"/>
              </a:spcAft>
              <a:buClr>
                <a:srgbClr val="808080"/>
              </a:buClr>
              <a:buSzPct val="60000"/>
            </a:pPr>
            <a:r>
              <a:rPr kumimoji="1" lang="en-US" altLang="zh-CN" dirty="0"/>
              <a:t>Update</a:t>
            </a:r>
            <a:endParaRPr kumimoji="1" lang="zh-CN" altLang="en-US" dirty="0"/>
          </a:p>
        </p:txBody>
      </p:sp>
      <p:sp>
        <p:nvSpPr>
          <p:cNvPr id="10" name="Text Placeholder 9">
            <a:extLst>
              <a:ext uri="{FF2B5EF4-FFF2-40B4-BE49-F238E27FC236}">
                <a16:creationId xmlns:a16="http://schemas.microsoft.com/office/drawing/2014/main" id="{59104695-C9B4-4BA9-B303-0F152E158702}"/>
              </a:ext>
            </a:extLst>
          </p:cNvPr>
          <p:cNvSpPr>
            <a:spLocks noGrp="1"/>
          </p:cNvSpPr>
          <p:nvPr>
            <p:ph type="body" sz="quarter" idx="23"/>
          </p:nvPr>
        </p:nvSpPr>
        <p:spPr bwMode="gray"/>
        <p:txBody>
          <a:bodyPr/>
          <a:lstStyle/>
          <a:p>
            <a:endParaRPr lang="en-US"/>
          </a:p>
        </p:txBody>
      </p:sp>
      <p:sp>
        <p:nvSpPr>
          <p:cNvPr id="11" name="Text Placeholder 10">
            <a:extLst>
              <a:ext uri="{FF2B5EF4-FFF2-40B4-BE49-F238E27FC236}">
                <a16:creationId xmlns:a16="http://schemas.microsoft.com/office/drawing/2014/main" id="{ED337F98-B923-469F-AFA8-CCAF920E084B}"/>
              </a:ext>
            </a:extLst>
          </p:cNvPr>
          <p:cNvSpPr>
            <a:spLocks noGrp="1"/>
          </p:cNvSpPr>
          <p:nvPr>
            <p:ph type="body" sz="quarter" idx="24"/>
          </p:nvPr>
        </p:nvSpPr>
        <p:spPr bwMode="gray"/>
        <p:txBody>
          <a:bodyPr/>
          <a:lstStyle/>
          <a:p>
            <a:endParaRPr lang="en-US"/>
          </a:p>
        </p:txBody>
      </p:sp>
      <p:sp>
        <p:nvSpPr>
          <p:cNvPr id="12" name="Text Placeholder 11">
            <a:extLst>
              <a:ext uri="{FF2B5EF4-FFF2-40B4-BE49-F238E27FC236}">
                <a16:creationId xmlns:a16="http://schemas.microsoft.com/office/drawing/2014/main" id="{67A0E591-D56A-47C3-B9F8-87D40F89AEDA}"/>
              </a:ext>
            </a:extLst>
          </p:cNvPr>
          <p:cNvSpPr>
            <a:spLocks noGrp="1"/>
          </p:cNvSpPr>
          <p:nvPr>
            <p:ph type="body" sz="quarter" idx="25"/>
          </p:nvPr>
        </p:nvSpPr>
        <p:spPr bwMode="gray"/>
        <p:txBody>
          <a:bodyPr/>
          <a:lstStyle/>
          <a:p>
            <a:endParaRPr lang="en-US"/>
          </a:p>
        </p:txBody>
      </p:sp>
      <p:sp>
        <p:nvSpPr>
          <p:cNvPr id="34" name="文本占位符 33"/>
          <p:cNvSpPr>
            <a:spLocks noGrp="1"/>
          </p:cNvSpPr>
          <p:nvPr>
            <p:ph type="body" sz="quarter" idx="26"/>
          </p:nvPr>
        </p:nvSpPr>
        <p:spPr bwMode="gray"/>
        <p:txBody>
          <a:bodyPr wrap="square">
            <a:noAutofit/>
          </a:bodyPr>
          <a:lstStyle/>
          <a:p>
            <a:pPr marL="0" lvl="0" indent="0" defTabSz="914400" fontAlgn="base">
              <a:lnSpc>
                <a:spcPct val="140000"/>
              </a:lnSpc>
              <a:spcBef>
                <a:spcPct val="30000"/>
              </a:spcBef>
              <a:spcAft>
                <a:spcPct val="0"/>
              </a:spcAft>
              <a:buClr>
                <a:srgbClr val="808080"/>
              </a:buClr>
              <a:buSzPct val="60000"/>
            </a:pPr>
            <a:r>
              <a:rPr kumimoji="1" lang="en-US" altLang="zh-CN" dirty="0"/>
              <a:t>Update</a:t>
            </a:r>
            <a:endParaRPr kumimoji="1" lang="zh-CN" altLang="en-US" dirty="0"/>
          </a:p>
        </p:txBody>
      </p:sp>
      <p:sp>
        <p:nvSpPr>
          <p:cNvPr id="15" name="Text Placeholder 14">
            <a:extLst>
              <a:ext uri="{FF2B5EF4-FFF2-40B4-BE49-F238E27FC236}">
                <a16:creationId xmlns:a16="http://schemas.microsoft.com/office/drawing/2014/main" id="{2BC98A14-39A1-42D1-85BD-CDA275C9FDB3}"/>
              </a:ext>
            </a:extLst>
          </p:cNvPr>
          <p:cNvSpPr>
            <a:spLocks noGrp="1"/>
          </p:cNvSpPr>
          <p:nvPr>
            <p:ph type="body" sz="quarter" idx="27"/>
          </p:nvPr>
        </p:nvSpPr>
        <p:spPr bwMode="gray"/>
        <p:txBody>
          <a:bodyPr/>
          <a:lstStyle/>
          <a:p>
            <a:endParaRPr lang="en-US"/>
          </a:p>
        </p:txBody>
      </p:sp>
      <p:sp>
        <p:nvSpPr>
          <p:cNvPr id="16" name="Text Placeholder 15">
            <a:extLst>
              <a:ext uri="{FF2B5EF4-FFF2-40B4-BE49-F238E27FC236}">
                <a16:creationId xmlns:a16="http://schemas.microsoft.com/office/drawing/2014/main" id="{9DB14D2F-DBF8-4787-A046-729A5F54F67B}"/>
              </a:ext>
            </a:extLst>
          </p:cNvPr>
          <p:cNvSpPr>
            <a:spLocks noGrp="1"/>
          </p:cNvSpPr>
          <p:nvPr>
            <p:ph type="body" sz="quarter" idx="28"/>
          </p:nvPr>
        </p:nvSpPr>
        <p:spPr bwMode="gray"/>
        <p:txBody>
          <a:bodyPr/>
          <a:lstStyle/>
          <a:p>
            <a:endParaRPr lang="en-US"/>
          </a:p>
        </p:txBody>
      </p:sp>
      <p:sp>
        <p:nvSpPr>
          <p:cNvPr id="17" name="Text Placeholder 16">
            <a:extLst>
              <a:ext uri="{FF2B5EF4-FFF2-40B4-BE49-F238E27FC236}">
                <a16:creationId xmlns:a16="http://schemas.microsoft.com/office/drawing/2014/main" id="{622120E3-D5C2-4D6C-BD88-97A1A1706C4A}"/>
              </a:ext>
            </a:extLst>
          </p:cNvPr>
          <p:cNvSpPr>
            <a:spLocks noGrp="1"/>
          </p:cNvSpPr>
          <p:nvPr>
            <p:ph type="body" sz="quarter" idx="29"/>
          </p:nvPr>
        </p:nvSpPr>
        <p:spPr bwMode="gray"/>
        <p:txBody>
          <a:bodyPr/>
          <a:lstStyle/>
          <a:p>
            <a:endParaRPr lang="en-US"/>
          </a:p>
        </p:txBody>
      </p:sp>
      <p:sp>
        <p:nvSpPr>
          <p:cNvPr id="38" name="文本占位符 37"/>
          <p:cNvSpPr>
            <a:spLocks noGrp="1"/>
          </p:cNvSpPr>
          <p:nvPr>
            <p:ph type="body" sz="quarter" idx="30"/>
          </p:nvPr>
        </p:nvSpPr>
        <p:spPr bwMode="gray"/>
        <p:txBody>
          <a:bodyPr wrap="square">
            <a:noAutofit/>
          </a:bodyPr>
          <a:lstStyle/>
          <a:p>
            <a:pPr marL="0" lvl="0" indent="0" defTabSz="914400" fontAlgn="base">
              <a:lnSpc>
                <a:spcPct val="140000"/>
              </a:lnSpc>
              <a:spcBef>
                <a:spcPct val="30000"/>
              </a:spcBef>
              <a:spcAft>
                <a:spcPct val="0"/>
              </a:spcAft>
              <a:buClr>
                <a:srgbClr val="808080"/>
              </a:buClr>
              <a:buSzPct val="60000"/>
            </a:pPr>
            <a:r>
              <a:rPr kumimoji="1" lang="en-US" altLang="zh-CN" dirty="0"/>
              <a:t>Update</a:t>
            </a:r>
            <a:endParaRPr kumimoji="1" lang="zh-CN" altLang="en-US" dirty="0"/>
          </a:p>
        </p:txBody>
      </p:sp>
      <p:sp>
        <p:nvSpPr>
          <p:cNvPr id="18" name="Text Placeholder 17">
            <a:extLst>
              <a:ext uri="{FF2B5EF4-FFF2-40B4-BE49-F238E27FC236}">
                <a16:creationId xmlns:a16="http://schemas.microsoft.com/office/drawing/2014/main" id="{8C1FF6A0-AD84-449F-AC13-D5F4D86C33A9}"/>
              </a:ext>
            </a:extLst>
          </p:cNvPr>
          <p:cNvSpPr>
            <a:spLocks noGrp="1"/>
          </p:cNvSpPr>
          <p:nvPr>
            <p:ph type="body" sz="quarter" idx="31"/>
          </p:nvPr>
        </p:nvSpPr>
        <p:spPr bwMode="gray"/>
        <p:txBody>
          <a:bodyPr/>
          <a:lstStyle/>
          <a:p>
            <a:endParaRPr lang="en-US"/>
          </a:p>
        </p:txBody>
      </p:sp>
      <p:sp>
        <p:nvSpPr>
          <p:cNvPr id="19" name="Text Placeholder 18">
            <a:extLst>
              <a:ext uri="{FF2B5EF4-FFF2-40B4-BE49-F238E27FC236}">
                <a16:creationId xmlns:a16="http://schemas.microsoft.com/office/drawing/2014/main" id="{81495AE3-3EC7-4951-BC82-20C11A6709D6}"/>
              </a:ext>
            </a:extLst>
          </p:cNvPr>
          <p:cNvSpPr>
            <a:spLocks noGrp="1"/>
          </p:cNvSpPr>
          <p:nvPr>
            <p:ph type="body" sz="quarter" idx="32"/>
          </p:nvPr>
        </p:nvSpPr>
        <p:spPr bwMode="gray"/>
        <p:txBody>
          <a:bodyPr/>
          <a:lstStyle/>
          <a:p>
            <a:endParaRPr lang="en-US"/>
          </a:p>
        </p:txBody>
      </p:sp>
      <p:sp>
        <p:nvSpPr>
          <p:cNvPr id="20" name="Text Placeholder 19">
            <a:extLst>
              <a:ext uri="{FF2B5EF4-FFF2-40B4-BE49-F238E27FC236}">
                <a16:creationId xmlns:a16="http://schemas.microsoft.com/office/drawing/2014/main" id="{3653ACB7-12E7-4A3B-BEF5-8D7FBD051036}"/>
              </a:ext>
            </a:extLst>
          </p:cNvPr>
          <p:cNvSpPr>
            <a:spLocks noGrp="1"/>
          </p:cNvSpPr>
          <p:nvPr>
            <p:ph type="body" sz="quarter" idx="33"/>
          </p:nvPr>
        </p:nvSpPr>
        <p:spPr bwMode="gray"/>
        <p:txBody>
          <a:bodyPr/>
          <a:lstStyle/>
          <a:p>
            <a:endParaRPr lang="en-US"/>
          </a:p>
        </p:txBody>
      </p:sp>
      <p:sp>
        <p:nvSpPr>
          <p:cNvPr id="42" name="文本占位符 41"/>
          <p:cNvSpPr>
            <a:spLocks noGrp="1"/>
          </p:cNvSpPr>
          <p:nvPr>
            <p:ph type="body" sz="quarter" idx="34"/>
          </p:nvPr>
        </p:nvSpPr>
        <p:spPr bwMode="gray"/>
        <p:txBody>
          <a:bodyPr wrap="square">
            <a:noAutofit/>
          </a:bodyPr>
          <a:lstStyle/>
          <a:p>
            <a:pPr marL="0" lvl="0" indent="0" defTabSz="914400" fontAlgn="base">
              <a:lnSpc>
                <a:spcPct val="140000"/>
              </a:lnSpc>
              <a:spcBef>
                <a:spcPct val="30000"/>
              </a:spcBef>
              <a:spcAft>
                <a:spcPct val="0"/>
              </a:spcAft>
              <a:buClr>
                <a:srgbClr val="808080"/>
              </a:buClr>
              <a:buSzPct val="60000"/>
            </a:pPr>
            <a:r>
              <a:rPr kumimoji="1" lang="en-US" altLang="zh-CN" dirty="0"/>
              <a:t>Update</a:t>
            </a:r>
            <a:endParaRPr kumimoji="1" lang="zh-CN" altLang="en-US" dirty="0"/>
          </a:p>
        </p:txBody>
      </p:sp>
      <p:sp>
        <p:nvSpPr>
          <p:cNvPr id="21" name="Text Placeholder 20">
            <a:extLst>
              <a:ext uri="{FF2B5EF4-FFF2-40B4-BE49-F238E27FC236}">
                <a16:creationId xmlns:a16="http://schemas.microsoft.com/office/drawing/2014/main" id="{2F864270-0692-47C5-BC94-273F3B266B1E}"/>
              </a:ext>
            </a:extLst>
          </p:cNvPr>
          <p:cNvSpPr>
            <a:spLocks noGrp="1"/>
          </p:cNvSpPr>
          <p:nvPr>
            <p:ph type="body" sz="quarter" idx="35"/>
          </p:nvPr>
        </p:nvSpPr>
        <p:spPr bwMode="gray"/>
        <p:txBody>
          <a:bodyPr/>
          <a:lstStyle/>
          <a:p>
            <a:endParaRPr lang="en-US"/>
          </a:p>
        </p:txBody>
      </p:sp>
      <p:sp>
        <p:nvSpPr>
          <p:cNvPr id="22" name="Text Placeholder 21">
            <a:extLst>
              <a:ext uri="{FF2B5EF4-FFF2-40B4-BE49-F238E27FC236}">
                <a16:creationId xmlns:a16="http://schemas.microsoft.com/office/drawing/2014/main" id="{2567EB55-72DE-4217-A962-B60DD9FD081F}"/>
              </a:ext>
            </a:extLst>
          </p:cNvPr>
          <p:cNvSpPr>
            <a:spLocks noGrp="1"/>
          </p:cNvSpPr>
          <p:nvPr>
            <p:ph type="body" sz="quarter" idx="36"/>
          </p:nvPr>
        </p:nvSpPr>
        <p:spPr bwMode="gray"/>
        <p:txBody>
          <a:bodyPr/>
          <a:lstStyle/>
          <a:p>
            <a:endParaRPr lang="en-US"/>
          </a:p>
        </p:txBody>
      </p:sp>
      <p:sp>
        <p:nvSpPr>
          <p:cNvPr id="23" name="Text Placeholder 22">
            <a:extLst>
              <a:ext uri="{FF2B5EF4-FFF2-40B4-BE49-F238E27FC236}">
                <a16:creationId xmlns:a16="http://schemas.microsoft.com/office/drawing/2014/main" id="{1CAEE7C8-E937-4CAF-A4CE-53503968093A}"/>
              </a:ext>
            </a:extLst>
          </p:cNvPr>
          <p:cNvSpPr>
            <a:spLocks noGrp="1"/>
          </p:cNvSpPr>
          <p:nvPr>
            <p:ph type="body" sz="quarter" idx="37"/>
          </p:nvPr>
        </p:nvSpPr>
        <p:spPr bwMode="gray"/>
        <p:txBody>
          <a:bodyPr/>
          <a:lstStyle/>
          <a:p>
            <a:endParaRPr lang="en-US"/>
          </a:p>
        </p:txBody>
      </p:sp>
      <p:sp>
        <p:nvSpPr>
          <p:cNvPr id="46" name="文本占位符 45"/>
          <p:cNvSpPr>
            <a:spLocks noGrp="1"/>
          </p:cNvSpPr>
          <p:nvPr>
            <p:ph type="body" sz="quarter" idx="38"/>
          </p:nvPr>
        </p:nvSpPr>
        <p:spPr bwMode="gray"/>
        <p:txBody>
          <a:bodyPr wrap="square">
            <a:noAutofit/>
          </a:bodyPr>
          <a:lstStyle/>
          <a:p>
            <a:pPr marL="0" lvl="0" indent="0" defTabSz="914400" fontAlgn="base">
              <a:lnSpc>
                <a:spcPct val="140000"/>
              </a:lnSpc>
              <a:spcBef>
                <a:spcPct val="30000"/>
              </a:spcBef>
              <a:spcAft>
                <a:spcPct val="0"/>
              </a:spcAft>
              <a:buClr>
                <a:srgbClr val="808080"/>
              </a:buClr>
              <a:buSzPct val="60000"/>
            </a:pPr>
            <a:r>
              <a:rPr kumimoji="1" lang="en-US" altLang="zh-CN" dirty="0"/>
              <a:t>Update</a:t>
            </a:r>
            <a:endParaRPr kumimoji="1" lang="zh-CN" altLang="en-US" dirty="0"/>
          </a:p>
        </p:txBody>
      </p:sp>
      <p:sp>
        <p:nvSpPr>
          <p:cNvPr id="24" name="Text Placeholder 23">
            <a:extLst>
              <a:ext uri="{FF2B5EF4-FFF2-40B4-BE49-F238E27FC236}">
                <a16:creationId xmlns:a16="http://schemas.microsoft.com/office/drawing/2014/main" id="{AE6A6C8E-3940-4C15-A4ED-AC6BE505476F}"/>
              </a:ext>
            </a:extLst>
          </p:cNvPr>
          <p:cNvSpPr>
            <a:spLocks noGrp="1"/>
          </p:cNvSpPr>
          <p:nvPr>
            <p:ph type="body" sz="quarter" idx="39"/>
          </p:nvPr>
        </p:nvSpPr>
        <p:spPr bwMode="gray"/>
        <p:txBody>
          <a:bodyPr/>
          <a:lstStyle/>
          <a:p>
            <a:endParaRPr lang="en-US"/>
          </a:p>
        </p:txBody>
      </p:sp>
      <p:sp>
        <p:nvSpPr>
          <p:cNvPr id="25" name="Text Placeholder 24">
            <a:extLst>
              <a:ext uri="{FF2B5EF4-FFF2-40B4-BE49-F238E27FC236}">
                <a16:creationId xmlns:a16="http://schemas.microsoft.com/office/drawing/2014/main" id="{FBA1470A-734A-4F3F-974F-F73C84BD435B}"/>
              </a:ext>
            </a:extLst>
          </p:cNvPr>
          <p:cNvSpPr>
            <a:spLocks noGrp="1"/>
          </p:cNvSpPr>
          <p:nvPr>
            <p:ph type="body" sz="quarter" idx="40"/>
          </p:nvPr>
        </p:nvSpPr>
        <p:spPr bwMode="gray"/>
        <p:txBody>
          <a:bodyPr/>
          <a:lstStyle/>
          <a:p>
            <a:endParaRPr lang="en-US"/>
          </a:p>
        </p:txBody>
      </p:sp>
    </p:spTree>
    <p:extLst>
      <p:ext uri="{BB962C8B-B14F-4D97-AF65-F5344CB8AC3E}">
        <p14:creationId xmlns:p14="http://schemas.microsoft.com/office/powerpoint/2010/main" val="32385288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b="1" dirty="0">
                <a:latin typeface="Huawei Sans" panose="020C0503030203020204" pitchFamily="34" charset="0"/>
              </a:rPr>
              <a:t>ICMPv6 Introduction</a:t>
            </a:r>
            <a:endParaRPr lang="en-US" altLang="zh-CN" b="1" dirty="0">
              <a:latin typeface="Huawei Sans" panose="020C0503030203020204" pitchFamily="34" charset="0"/>
            </a:endParaRPr>
          </a:p>
          <a:p>
            <a:pPr marL="785813" lvl="1" indent="-319088"/>
            <a:r>
              <a:rPr dirty="0">
                <a:solidFill>
                  <a:schemeClr val="bg1">
                    <a:lumMod val="50000"/>
                  </a:schemeClr>
                </a:solidFill>
                <a:latin typeface="Huawei Sans" panose="020C0503030203020204" pitchFamily="34" charset="0"/>
              </a:rPr>
              <a:t>ICMPv6 Overview</a:t>
            </a:r>
            <a:endParaRPr lang="en-US" altLang="zh-CN" dirty="0">
              <a:solidFill>
                <a:schemeClr val="bg1">
                  <a:lumMod val="50000"/>
                </a:schemeClr>
              </a:solidFill>
              <a:latin typeface="Huawei Sans" panose="020C0503030203020204" pitchFamily="34" charset="0"/>
            </a:endParaRPr>
          </a:p>
          <a:p>
            <a:pPr marL="785813" lvl="1" indent="-319088">
              <a:buFont typeface="Huawei Sans" panose="020C0503030203020204" pitchFamily="34" charset="0"/>
              <a:buChar char="▪"/>
            </a:pPr>
            <a:r>
              <a:rPr b="1" dirty="0">
                <a:latin typeface="Huawei Sans" panose="020C0503030203020204" pitchFamily="34" charset="0"/>
              </a:rPr>
              <a:t>ICMPv6 Message Format</a:t>
            </a:r>
            <a:endParaRPr lang="en-US" altLang="zh-CN" b="1" dirty="0">
              <a:latin typeface="Huawei Sans" panose="020C0503030203020204" pitchFamily="34" charset="0"/>
            </a:endParaRPr>
          </a:p>
          <a:p>
            <a:pPr marL="785813" lvl="1" indent="-319088"/>
            <a:r>
              <a:rPr dirty="0">
                <a:solidFill>
                  <a:schemeClr val="bg1">
                    <a:lumMod val="50000"/>
                  </a:schemeClr>
                </a:solidFill>
                <a:latin typeface="Huawei Sans" panose="020C0503030203020204" pitchFamily="34" charset="0"/>
              </a:rPr>
              <a:t>ICMPv6 Message Types and Functions</a:t>
            </a:r>
            <a:endParaRPr lang="en-US" altLang="zh-CN" dirty="0">
              <a:solidFill>
                <a:schemeClr val="bg1">
                  <a:lumMod val="50000"/>
                </a:schemeClr>
              </a:solidFill>
              <a:latin typeface="Huawei Sans" panose="020C0503030203020204" pitchFamily="34" charset="0"/>
            </a:endParaRPr>
          </a:p>
          <a:p>
            <a:r>
              <a:rPr dirty="0">
                <a:solidFill>
                  <a:schemeClr val="bg1">
                    <a:lumMod val="50000"/>
                  </a:schemeClr>
                </a:solidFill>
                <a:latin typeface="Huawei Sans" panose="020C0503030203020204" pitchFamily="34" charset="0"/>
              </a:rPr>
              <a:t>NDP Introduction</a:t>
            </a:r>
            <a:endParaRPr lang="zh-CN" alt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7056530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ICMPv6 Message Format</a:t>
            </a:r>
          </a:p>
        </p:txBody>
      </p:sp>
      <p:graphicFrame>
        <p:nvGraphicFramePr>
          <p:cNvPr id="11" name="表格 3"/>
          <p:cNvGraphicFramePr>
            <a:graphicFrameLocks noGrp="1"/>
          </p:cNvGraphicFramePr>
          <p:nvPr>
            <p:extLst>
              <p:ext uri="{D42A27DB-BD31-4B8C-83A1-F6EECF244321}">
                <p14:modId xmlns:p14="http://schemas.microsoft.com/office/powerpoint/2010/main" val="317089607"/>
              </p:ext>
            </p:extLst>
          </p:nvPr>
        </p:nvGraphicFramePr>
        <p:xfrm>
          <a:off x="6057617" y="2047107"/>
          <a:ext cx="5244367" cy="4089456"/>
        </p:xfrm>
        <a:graphic>
          <a:graphicData uri="http://schemas.openxmlformats.org/drawingml/2006/table">
            <a:tbl>
              <a:tblPr firstRow="1" firstCol="1" lastRow="1" lastCol="1" bandRow="1" bandCol="1"/>
              <a:tblGrid>
                <a:gridCol w="1028983">
                  <a:extLst>
                    <a:ext uri="{9D8B030D-6E8A-4147-A177-3AD203B41FA5}">
                      <a16:colId xmlns:a16="http://schemas.microsoft.com/office/drawing/2014/main" val="20000"/>
                    </a:ext>
                  </a:extLst>
                </a:gridCol>
                <a:gridCol w="448056">
                  <a:extLst>
                    <a:ext uri="{9D8B030D-6E8A-4147-A177-3AD203B41FA5}">
                      <a16:colId xmlns:a16="http://schemas.microsoft.com/office/drawing/2014/main" val="20001"/>
                    </a:ext>
                  </a:extLst>
                </a:gridCol>
                <a:gridCol w="1170432">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236862">
                <a:tc>
                  <a:txBody>
                    <a:bodyPr/>
                    <a:lstStyle/>
                    <a:p>
                      <a:pPr algn="ctr" fontAlgn="ctr">
                        <a:lnSpc>
                          <a:spcPct val="100000"/>
                        </a:lnSpc>
                        <a:spcAft>
                          <a:spcPts val="0"/>
                        </a:spcAft>
                      </a:pPr>
                      <a:r>
                        <a:rPr sz="1200" b="1" dirty="0">
                          <a:solidFill>
                            <a:schemeClr val="bg1"/>
                          </a:solidFill>
                          <a:latin typeface="Huawei Sans" panose="020C0503030203020204" pitchFamily="34" charset="0"/>
                        </a:rPr>
                        <a:t>Message Type</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ct val="100000"/>
                        </a:lnSpc>
                        <a:spcAft>
                          <a:spcPts val="0"/>
                        </a:spcAft>
                      </a:pPr>
                      <a:r>
                        <a:rPr sz="1200" b="1">
                          <a:solidFill>
                            <a:schemeClr val="bg1"/>
                          </a:solidFill>
                          <a:latin typeface="Huawei Sans" panose="020C0503030203020204" pitchFamily="34" charset="0"/>
                        </a:rPr>
                        <a:t>Type</a:t>
                      </a:r>
                      <a:endParaRPr lang="zh-CN" sz="1200" b="1" kern="100">
                        <a:solidFill>
                          <a:schemeClr val="bg1"/>
                        </a:solidFill>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ct val="100000"/>
                        </a:lnSpc>
                        <a:spcAft>
                          <a:spcPts val="0"/>
                        </a:spcAft>
                      </a:pPr>
                      <a:r>
                        <a:rPr sz="1200" b="1">
                          <a:solidFill>
                            <a:schemeClr val="bg1"/>
                          </a:solidFill>
                          <a:latin typeface="Huawei Sans" panose="020C0503030203020204" pitchFamily="34" charset="0"/>
                        </a:rPr>
                        <a:t>Name</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ct val="100000"/>
                        </a:lnSpc>
                        <a:spcAft>
                          <a:spcPts val="0"/>
                        </a:spcAft>
                      </a:pPr>
                      <a:r>
                        <a:rPr sz="1200" b="1">
                          <a:solidFill>
                            <a:schemeClr val="bg1"/>
                          </a:solidFill>
                          <a:latin typeface="Huawei Sans" panose="020C0503030203020204" pitchFamily="34" charset="0"/>
                        </a:rPr>
                        <a:t>Code</a:t>
                      </a:r>
                      <a:endParaRPr lang="zh-CN" sz="1200" b="1" kern="100" dirty="0">
                        <a:solidFill>
                          <a:schemeClr val="bg1"/>
                        </a:solidFill>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236862">
                <a:tc rowSpan="11">
                  <a:txBody>
                    <a:bodyPr/>
                    <a:lstStyle/>
                    <a:p>
                      <a:pPr algn="ctr" fontAlgn="ctr">
                        <a:lnSpc>
                          <a:spcPct val="100000"/>
                        </a:lnSpc>
                        <a:spcAft>
                          <a:spcPts val="0"/>
                        </a:spcAft>
                      </a:pPr>
                      <a:r>
                        <a:rPr sz="1200" dirty="0">
                          <a:latin typeface="Huawei Sans" panose="020C0503030203020204" pitchFamily="34" charset="0"/>
                        </a:rPr>
                        <a:t>Error messages</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rowSpan="5">
                  <a:txBody>
                    <a:bodyPr/>
                    <a:lstStyle/>
                    <a:p>
                      <a:pPr algn="ctr" fontAlgn="ctr">
                        <a:lnSpc>
                          <a:spcPct val="100000"/>
                        </a:lnSpc>
                        <a:spcAft>
                          <a:spcPts val="0"/>
                        </a:spcAft>
                      </a:pPr>
                      <a:r>
                        <a:rPr sz="1200">
                          <a:latin typeface="Huawei Sans" panose="020C0503030203020204" pitchFamily="34" charset="0"/>
                        </a:rPr>
                        <a:t>1</a:t>
                      </a:r>
                      <a:endParaRPr lang="zh-CN" sz="1200" kern="100">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rowSpan="5">
                  <a:txBody>
                    <a:bodyPr/>
                    <a:lstStyle/>
                    <a:p>
                      <a:pPr algn="ctr" fontAlgn="ctr">
                        <a:lnSpc>
                          <a:spcPct val="100000"/>
                        </a:lnSpc>
                        <a:spcAft>
                          <a:spcPts val="0"/>
                        </a:spcAft>
                      </a:pPr>
                      <a:r>
                        <a:rPr sz="1200">
                          <a:latin typeface="Huawei Sans" panose="020C0503030203020204" pitchFamily="34" charset="0"/>
                        </a:rPr>
                        <a:t>Destination Unreachable</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Aft>
                          <a:spcPts val="0"/>
                        </a:spcAft>
                      </a:pPr>
                      <a:r>
                        <a:rPr sz="1200">
                          <a:latin typeface="Huawei Sans" panose="020C0503030203020204" pitchFamily="34" charset="0"/>
                        </a:rPr>
                        <a:t>0: no route to destination</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3686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fontAlgn="ctr">
                        <a:lnSpc>
                          <a:spcPct val="100000"/>
                        </a:lnSpc>
                        <a:spcAft>
                          <a:spcPts val="0"/>
                        </a:spcAft>
                      </a:pPr>
                      <a:r>
                        <a:rPr sz="1200" dirty="0">
                          <a:latin typeface="Huawei Sans" panose="020C0503030203020204" pitchFamily="34" charset="0"/>
                        </a:rPr>
                        <a:t>1: communication with destination administratively prohibited</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3686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fontAlgn="ctr">
                        <a:lnSpc>
                          <a:spcPct val="100000"/>
                        </a:lnSpc>
                        <a:spcAft>
                          <a:spcPts val="0"/>
                        </a:spcAft>
                      </a:pPr>
                      <a:r>
                        <a:rPr sz="1200">
                          <a:latin typeface="Huawei Sans" panose="020C0503030203020204" pitchFamily="34" charset="0"/>
                        </a:rPr>
                        <a:t>2: beyond scope of source address</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3686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fontAlgn="ctr">
                        <a:lnSpc>
                          <a:spcPct val="100000"/>
                        </a:lnSpc>
                        <a:spcAft>
                          <a:spcPts val="0"/>
                        </a:spcAft>
                      </a:pPr>
                      <a:r>
                        <a:rPr sz="1200">
                          <a:latin typeface="Huawei Sans" panose="020C0503030203020204" pitchFamily="34" charset="0"/>
                        </a:rPr>
                        <a:t>3: address unreachable</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3686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fontAlgn="ctr">
                        <a:lnSpc>
                          <a:spcPct val="100000"/>
                        </a:lnSpc>
                        <a:spcAft>
                          <a:spcPts val="0"/>
                        </a:spcAft>
                      </a:pPr>
                      <a:r>
                        <a:rPr sz="1200" dirty="0">
                          <a:latin typeface="Huawei Sans" panose="020C0503030203020204" pitchFamily="34" charset="0"/>
                        </a:rPr>
                        <a:t>4: port unreachable</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36862">
                <a:tc vMerge="1">
                  <a:txBody>
                    <a:bodyPr/>
                    <a:lstStyle/>
                    <a:p>
                      <a:endParaRPr lang="zh-CN" altLang="en-US"/>
                    </a:p>
                  </a:txBody>
                  <a:tcPr/>
                </a:tc>
                <a:tc>
                  <a:txBody>
                    <a:bodyPr/>
                    <a:lstStyle/>
                    <a:p>
                      <a:pPr algn="ctr" fontAlgn="ctr">
                        <a:lnSpc>
                          <a:spcPct val="100000"/>
                        </a:lnSpc>
                        <a:spcAft>
                          <a:spcPts val="0"/>
                        </a:spcAft>
                      </a:pPr>
                      <a:r>
                        <a:rPr sz="1200">
                          <a:latin typeface="Huawei Sans" panose="020C0503030203020204" pitchFamily="34" charset="0"/>
                        </a:rPr>
                        <a:t>2</a:t>
                      </a:r>
                      <a:endParaRPr lang="zh-CN" sz="1200" kern="100">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sz="1200">
                          <a:latin typeface="Huawei Sans" panose="020C0503030203020204" pitchFamily="34" charset="0"/>
                        </a:rPr>
                        <a:t>Packet Too Big</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Aft>
                          <a:spcPts val="0"/>
                        </a:spcAft>
                      </a:pPr>
                      <a:r>
                        <a:rPr sz="1200">
                          <a:latin typeface="Huawei Sans" panose="020C0503030203020204" pitchFamily="34" charset="0"/>
                        </a:rPr>
                        <a:t>0</a:t>
                      </a:r>
                      <a:endParaRPr lang="zh-CN" sz="1200" kern="100">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36862">
                <a:tc vMerge="1">
                  <a:txBody>
                    <a:bodyPr/>
                    <a:lstStyle/>
                    <a:p>
                      <a:endParaRPr lang="zh-CN" altLang="en-US"/>
                    </a:p>
                  </a:txBody>
                  <a:tcPr/>
                </a:tc>
                <a:tc rowSpan="2">
                  <a:txBody>
                    <a:bodyPr/>
                    <a:lstStyle/>
                    <a:p>
                      <a:pPr algn="ctr" fontAlgn="ctr">
                        <a:lnSpc>
                          <a:spcPct val="100000"/>
                        </a:lnSpc>
                        <a:spcAft>
                          <a:spcPts val="0"/>
                        </a:spcAft>
                      </a:pPr>
                      <a:r>
                        <a:rPr sz="1200">
                          <a:latin typeface="Huawei Sans" panose="020C0503030203020204" pitchFamily="34" charset="0"/>
                        </a:rPr>
                        <a:t>3</a:t>
                      </a:r>
                      <a:endParaRPr lang="zh-CN" sz="1200" kern="100">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algn="ctr" fontAlgn="ctr">
                        <a:lnSpc>
                          <a:spcPct val="100000"/>
                        </a:lnSpc>
                        <a:spcAft>
                          <a:spcPts val="0"/>
                        </a:spcAft>
                      </a:pPr>
                      <a:r>
                        <a:rPr sz="1200">
                          <a:latin typeface="Huawei Sans" panose="020C0503030203020204" pitchFamily="34" charset="0"/>
                        </a:rPr>
                        <a:t>Time Exceeded</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Aft>
                          <a:spcPts val="0"/>
                        </a:spcAft>
                      </a:pPr>
                      <a:r>
                        <a:rPr sz="1200">
                          <a:latin typeface="Huawei Sans" panose="020C0503030203020204" pitchFamily="34" charset="0"/>
                        </a:rPr>
                        <a:t>0: hop limit exceeded in transit</a:t>
                      </a:r>
                      <a:endParaRPr lang="zh-CN" sz="1200" kern="100">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23686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fontAlgn="ctr">
                        <a:lnSpc>
                          <a:spcPct val="100000"/>
                        </a:lnSpc>
                        <a:spcAft>
                          <a:spcPts val="0"/>
                        </a:spcAft>
                      </a:pPr>
                      <a:r>
                        <a:rPr sz="1200">
                          <a:latin typeface="Huawei Sans" panose="020C0503030203020204" pitchFamily="34" charset="0"/>
                        </a:rPr>
                        <a:t>1: fragment reassembly time exceeded</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36862">
                <a:tc vMerge="1">
                  <a:txBody>
                    <a:bodyPr/>
                    <a:lstStyle/>
                    <a:p>
                      <a:endParaRPr lang="zh-CN" altLang="en-US"/>
                    </a:p>
                  </a:txBody>
                  <a:tcPr/>
                </a:tc>
                <a:tc rowSpan="3">
                  <a:txBody>
                    <a:bodyPr/>
                    <a:lstStyle/>
                    <a:p>
                      <a:pPr algn="ctr" fontAlgn="ctr">
                        <a:lnSpc>
                          <a:spcPct val="100000"/>
                        </a:lnSpc>
                        <a:spcAft>
                          <a:spcPts val="0"/>
                        </a:spcAft>
                      </a:pPr>
                      <a:r>
                        <a:rPr sz="1200">
                          <a:latin typeface="Huawei Sans" panose="020C0503030203020204" pitchFamily="34" charset="0"/>
                        </a:rPr>
                        <a:t>4</a:t>
                      </a:r>
                      <a:endParaRPr lang="zh-CN" sz="1200" kern="100">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fontAlgn="ctr">
                        <a:lnSpc>
                          <a:spcPct val="100000"/>
                        </a:lnSpc>
                        <a:spcAft>
                          <a:spcPts val="0"/>
                        </a:spcAft>
                      </a:pPr>
                      <a:r>
                        <a:rPr sz="1200" dirty="0">
                          <a:latin typeface="Huawei Sans" panose="020C0503030203020204" pitchFamily="34" charset="0"/>
                        </a:rPr>
                        <a:t>Parameter Problem</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Aft>
                          <a:spcPts val="0"/>
                        </a:spcAft>
                      </a:pPr>
                      <a:r>
                        <a:rPr sz="1200">
                          <a:latin typeface="Huawei Sans" panose="020C0503030203020204" pitchFamily="34" charset="0"/>
                        </a:rPr>
                        <a:t>0: erroneous header field encountered</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23686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fontAlgn="ctr">
                        <a:lnSpc>
                          <a:spcPct val="100000"/>
                        </a:lnSpc>
                        <a:spcAft>
                          <a:spcPts val="0"/>
                        </a:spcAft>
                      </a:pPr>
                      <a:r>
                        <a:rPr sz="1200">
                          <a:latin typeface="Huawei Sans" panose="020C0503030203020204" pitchFamily="34" charset="0"/>
                        </a:rPr>
                        <a:t>1: unrecognized Next Header type encountered</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23686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fontAlgn="ctr">
                        <a:lnSpc>
                          <a:spcPct val="100000"/>
                        </a:lnSpc>
                        <a:spcAft>
                          <a:spcPts val="0"/>
                        </a:spcAft>
                      </a:pPr>
                      <a:r>
                        <a:rPr sz="1200">
                          <a:latin typeface="Huawei Sans" panose="020C0503030203020204" pitchFamily="34" charset="0"/>
                        </a:rPr>
                        <a:t>2: unrecognized IPv6 option encountered</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236862">
                <a:tc rowSpan="2">
                  <a:txBody>
                    <a:bodyPr/>
                    <a:lstStyle/>
                    <a:p>
                      <a:pPr algn="ctr" fontAlgn="ctr">
                        <a:lnSpc>
                          <a:spcPct val="100000"/>
                        </a:lnSpc>
                        <a:spcAft>
                          <a:spcPts val="0"/>
                        </a:spcAft>
                      </a:pPr>
                      <a:r>
                        <a:rPr sz="1200" dirty="0">
                          <a:latin typeface="Huawei Sans" panose="020C0503030203020204" pitchFamily="34" charset="0"/>
                        </a:rPr>
                        <a:t>Informational messages</a:t>
                      </a: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sz="1200">
                          <a:latin typeface="Huawei Sans" panose="020C0503030203020204" pitchFamily="34" charset="0"/>
                        </a:rPr>
                        <a:t>128</a:t>
                      </a:r>
                      <a:endParaRPr lang="zh-CN" sz="1200" kern="100">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sz="1200">
                          <a:latin typeface="Huawei Sans" panose="020C0503030203020204" pitchFamily="34" charset="0"/>
                        </a:rPr>
                        <a:t>Echo Request</a:t>
                      </a:r>
                      <a:endParaRPr lang="zh-CN" sz="1200" kern="100" dirty="0">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Aft>
                          <a:spcPts val="0"/>
                        </a:spcAft>
                      </a:pPr>
                      <a:r>
                        <a:rPr sz="1200">
                          <a:latin typeface="Huawei Sans" panose="020C0503030203020204" pitchFamily="34" charset="0"/>
                        </a:rPr>
                        <a:t>0</a:t>
                      </a:r>
                      <a:endParaRPr lang="zh-CN" sz="1200" kern="100">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236862">
                <a:tc vMerge="1">
                  <a:txBody>
                    <a:bodyPr/>
                    <a:lstStyle/>
                    <a:p>
                      <a:endParaRPr lang="zh-CN" altLang="en-US"/>
                    </a:p>
                  </a:txBody>
                  <a:tcPr/>
                </a:tc>
                <a:tc>
                  <a:txBody>
                    <a:bodyPr/>
                    <a:lstStyle/>
                    <a:p>
                      <a:pPr algn="ctr" fontAlgn="ctr">
                        <a:lnSpc>
                          <a:spcPct val="100000"/>
                        </a:lnSpc>
                        <a:spcAft>
                          <a:spcPts val="0"/>
                        </a:spcAft>
                      </a:pPr>
                      <a:r>
                        <a:rPr sz="1200">
                          <a:latin typeface="Huawei Sans" panose="020C0503030203020204" pitchFamily="34" charset="0"/>
                        </a:rPr>
                        <a:t>129</a:t>
                      </a:r>
                      <a:endParaRPr lang="zh-CN" sz="1200" kern="100">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Aft>
                          <a:spcPts val="0"/>
                        </a:spcAft>
                      </a:pPr>
                      <a:r>
                        <a:rPr sz="1200">
                          <a:latin typeface="Huawei Sans" panose="020C0503030203020204" pitchFamily="34" charset="0"/>
                        </a:rPr>
                        <a:t>Echo Reply</a:t>
                      </a:r>
                      <a:endParaRPr lang="zh-CN" sz="1200" kern="100" dirty="0">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Aft>
                          <a:spcPts val="0"/>
                        </a:spcAft>
                      </a:pPr>
                      <a:r>
                        <a:rPr sz="1200" dirty="0">
                          <a:latin typeface="Huawei Sans" panose="020C0503030203020204" pitchFamily="34" charset="0"/>
                        </a:rPr>
                        <a:t>0</a:t>
                      </a:r>
                      <a:endParaRPr lang="zh-CN" sz="1200" kern="100" dirty="0">
                        <a:effectLst/>
                        <a:latin typeface="Huawei Sans" panose="020C0503030203020204" pitchFamily="34" charset="0"/>
                        <a:ea typeface="+mn-ea"/>
                        <a:cs typeface="Times New Roman"/>
                      </a:endParaRPr>
                    </a:p>
                  </a:txBody>
                  <a:tcPr marL="38894" marR="38894"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bl>
          </a:graphicData>
        </a:graphic>
      </p:graphicFrame>
      <p:graphicFrame>
        <p:nvGraphicFramePr>
          <p:cNvPr id="13" name="表格 3"/>
          <p:cNvGraphicFramePr>
            <a:graphicFrameLocks noGrp="1"/>
          </p:cNvGraphicFramePr>
          <p:nvPr>
            <p:extLst>
              <p:ext uri="{D42A27DB-BD31-4B8C-83A1-F6EECF244321}">
                <p14:modId xmlns:p14="http://schemas.microsoft.com/office/powerpoint/2010/main" val="2261626113"/>
              </p:ext>
            </p:extLst>
          </p:nvPr>
        </p:nvGraphicFramePr>
        <p:xfrm>
          <a:off x="851228" y="1505222"/>
          <a:ext cx="4032448" cy="2619528"/>
        </p:xfrm>
        <a:graphic>
          <a:graphicData uri="http://schemas.openxmlformats.org/drawingml/2006/table">
            <a:tbl>
              <a:tblPr firstRow="1" bandRow="1">
                <a:tableStyleId>{2D5ABB26-0587-4C30-8999-92F81FD0307C}</a:tableStyleId>
              </a:tblPr>
              <a:tblGrid>
                <a:gridCol w="792088">
                  <a:extLst>
                    <a:ext uri="{9D8B030D-6E8A-4147-A177-3AD203B41FA5}">
                      <a16:colId xmlns:a16="http://schemas.microsoft.com/office/drawing/2014/main" val="20000"/>
                    </a:ext>
                  </a:extLst>
                </a:gridCol>
                <a:gridCol w="864096">
                  <a:extLst>
                    <a:ext uri="{9D8B030D-6E8A-4147-A177-3AD203B41FA5}">
                      <a16:colId xmlns:a16="http://schemas.microsoft.com/office/drawing/2014/main" val="20001"/>
                    </a:ext>
                  </a:extLst>
                </a:gridCol>
                <a:gridCol w="432048">
                  <a:extLst>
                    <a:ext uri="{9D8B030D-6E8A-4147-A177-3AD203B41FA5}">
                      <a16:colId xmlns:a16="http://schemas.microsoft.com/office/drawing/2014/main" val="20002"/>
                    </a:ext>
                  </a:extLst>
                </a:gridCol>
                <a:gridCol w="864096">
                  <a:extLst>
                    <a:ext uri="{9D8B030D-6E8A-4147-A177-3AD203B41FA5}">
                      <a16:colId xmlns:a16="http://schemas.microsoft.com/office/drawing/2014/main" val="20003"/>
                    </a:ext>
                  </a:extLst>
                </a:gridCol>
                <a:gridCol w="1080120">
                  <a:extLst>
                    <a:ext uri="{9D8B030D-6E8A-4147-A177-3AD203B41FA5}">
                      <a16:colId xmlns:a16="http://schemas.microsoft.com/office/drawing/2014/main" val="20004"/>
                    </a:ext>
                  </a:extLst>
                </a:gridCol>
              </a:tblGrid>
              <a:tr h="419819">
                <a:tc>
                  <a:txBody>
                    <a:bodyPr/>
                    <a:lstStyle/>
                    <a:p>
                      <a:pPr algn="ctr" fontAlgn="ctr"/>
                      <a:r>
                        <a:rPr sz="1400" dirty="0">
                          <a:latin typeface="Huawei Sans" panose="020C0503030203020204" pitchFamily="34" charset="0"/>
                        </a:rPr>
                        <a:t>Version</a:t>
                      </a:r>
                      <a:endParaRPr lang="zh-CN" altLang="en-US" sz="1400" dirty="0">
                        <a:latin typeface="Huawei Sans" panose="020C0503030203020204" pitchFamily="34" charset="0"/>
                        <a:cs typeface="Arial"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algn="ctr" fontAlgn="ctr"/>
                      <a:r>
                        <a:rPr sz="1400" dirty="0">
                          <a:latin typeface="Huawei Sans" panose="020C0503030203020204" pitchFamily="34" charset="0"/>
                        </a:rPr>
                        <a:t>Traffic Class</a:t>
                      </a:r>
                      <a:endParaRPr lang="zh-CN" altLang="en-US" sz="1400" dirty="0">
                        <a:latin typeface="Huawei Sans" panose="020C0503030203020204" pitchFamily="34" charset="0"/>
                        <a:cs typeface="Arial"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gridSpan="3">
                  <a:txBody>
                    <a:bodyPr/>
                    <a:lstStyle/>
                    <a:p>
                      <a:pPr algn="ctr" fontAlgn="ctr"/>
                      <a:r>
                        <a:rPr sz="1400">
                          <a:latin typeface="Huawei Sans" panose="020C0503030203020204" pitchFamily="34" charset="0"/>
                        </a:rPr>
                        <a:t>Flow Label</a:t>
                      </a:r>
                      <a:endParaRPr lang="zh-CN" altLang="en-US" sz="1400" dirty="0">
                        <a:latin typeface="Huawei Sans" panose="020C0503030203020204" pitchFamily="34" charset="0"/>
                        <a:cs typeface="Arial"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hMerge="1">
                  <a:txBody>
                    <a:bodyPr/>
                    <a:lstStyle/>
                    <a:p>
                      <a:endParaRPr lang="zh-CN" altLang="en-US" sz="140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zh-CN" altLang="en-US"/>
                    </a:p>
                  </a:txBody>
                  <a:tcPr/>
                </a:tc>
                <a:extLst>
                  <a:ext uri="{0D108BD9-81ED-4DB2-BD59-A6C34878D82A}">
                    <a16:rowId xmlns:a16="http://schemas.microsoft.com/office/drawing/2014/main" val="10000"/>
                  </a:ext>
                </a:extLst>
              </a:tr>
              <a:tr h="586597">
                <a:tc gridSpan="3">
                  <a:txBody>
                    <a:bodyPr/>
                    <a:lstStyle/>
                    <a:p>
                      <a:pPr algn="ctr" fontAlgn="ctr"/>
                      <a:r>
                        <a:rPr sz="1400">
                          <a:latin typeface="Huawei Sans" panose="020C0503030203020204" pitchFamily="34" charset="0"/>
                        </a:rPr>
                        <a:t>Payload Length</a:t>
                      </a:r>
                      <a:endParaRPr lang="zh-CN" altLang="en-US" sz="1400">
                        <a:latin typeface="Huawei Sans" panose="020C0503030203020204" pitchFamily="34" charset="0"/>
                        <a:cs typeface="Arial"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a:txBody>
                    <a:bodyPr/>
                    <a:lstStyle/>
                    <a:p>
                      <a:pPr algn="ctr" fontAlgn="ctr"/>
                      <a:r>
                        <a:rPr sz="1400" dirty="0">
                          <a:latin typeface="Huawei Sans" panose="020C0503030203020204" pitchFamily="34" charset="0"/>
                        </a:rPr>
                        <a:t>Next Header (58)</a:t>
                      </a:r>
                      <a:endParaRPr lang="zh-CN" altLang="en-US" sz="1400" dirty="0">
                        <a:latin typeface="Huawei Sans" panose="020C0503030203020204" pitchFamily="34" charset="0"/>
                        <a:cs typeface="Arial"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FF2CC"/>
                    </a:solidFill>
                  </a:tcPr>
                </a:tc>
                <a:tc>
                  <a:txBody>
                    <a:bodyPr/>
                    <a:lstStyle/>
                    <a:p>
                      <a:pPr algn="ctr" fontAlgn="ctr"/>
                      <a:r>
                        <a:rPr sz="1400">
                          <a:latin typeface="Huawei Sans" panose="020C0503030203020204" pitchFamily="34" charset="0"/>
                        </a:rPr>
                        <a:t>Hop Limit</a:t>
                      </a:r>
                      <a:endParaRPr lang="zh-CN" altLang="en-US" sz="1400" dirty="0">
                        <a:latin typeface="Huawei Sans" panose="020C0503030203020204" pitchFamily="34" charset="0"/>
                        <a:cs typeface="Arial"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49768">
                <a:tc gridSpan="5">
                  <a:txBody>
                    <a:bodyPr/>
                    <a:lstStyle/>
                    <a:p>
                      <a:pPr algn="ctr" fontAlgn="ctr"/>
                      <a:r>
                        <a:rPr sz="1400" dirty="0">
                          <a:latin typeface="Huawei Sans" panose="020C0503030203020204" pitchFamily="34" charset="0"/>
                        </a:rPr>
                        <a:t>Source Address</a:t>
                      </a:r>
                      <a:endParaRPr lang="zh-CN" altLang="en-US" sz="1400" dirty="0">
                        <a:latin typeface="Huawei Sans" panose="020C0503030203020204" pitchFamily="34" charset="0"/>
                        <a:cs typeface="Arial"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720080">
                <a:tc gridSpan="5">
                  <a:txBody>
                    <a:bodyPr/>
                    <a:lstStyle/>
                    <a:p>
                      <a:pPr algn="ctr" fontAlgn="ctr"/>
                      <a:r>
                        <a:rPr sz="1400">
                          <a:latin typeface="Huawei Sans" panose="020C0503030203020204" pitchFamily="34" charset="0"/>
                        </a:rPr>
                        <a:t>Destination Address</a:t>
                      </a:r>
                      <a:endParaRPr lang="zh-CN" altLang="en-US" sz="1400" dirty="0">
                        <a:latin typeface="Huawei Sans" panose="020C0503030203020204" pitchFamily="34" charset="0"/>
                        <a:cs typeface="Arial"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bl>
          </a:graphicData>
        </a:graphic>
      </p:graphicFrame>
      <p:graphicFrame>
        <p:nvGraphicFramePr>
          <p:cNvPr id="14" name="表格 4"/>
          <p:cNvGraphicFramePr>
            <a:graphicFrameLocks noGrp="1"/>
          </p:cNvGraphicFramePr>
          <p:nvPr>
            <p:extLst>
              <p:ext uri="{D42A27DB-BD31-4B8C-83A1-F6EECF244321}">
                <p14:modId xmlns:p14="http://schemas.microsoft.com/office/powerpoint/2010/main" val="869893292"/>
              </p:ext>
            </p:extLst>
          </p:nvPr>
        </p:nvGraphicFramePr>
        <p:xfrm>
          <a:off x="851228" y="4286151"/>
          <a:ext cx="4032448" cy="1413439"/>
        </p:xfrm>
        <a:graphic>
          <a:graphicData uri="http://schemas.openxmlformats.org/drawingml/2006/table">
            <a:tbl>
              <a:tblPr firstRow="1" bandRow="1">
                <a:tableStyleId>{2D5ABB26-0587-4C30-8999-92F81FD0307C}</a:tableStyleId>
              </a:tblPr>
              <a:tblGrid>
                <a:gridCol w="1224136">
                  <a:extLst>
                    <a:ext uri="{9D8B030D-6E8A-4147-A177-3AD203B41FA5}">
                      <a16:colId xmlns:a16="http://schemas.microsoft.com/office/drawing/2014/main" val="20000"/>
                    </a:ext>
                  </a:extLst>
                </a:gridCol>
                <a:gridCol w="2808312">
                  <a:extLst>
                    <a:ext uri="{9D8B030D-6E8A-4147-A177-3AD203B41FA5}">
                      <a16:colId xmlns:a16="http://schemas.microsoft.com/office/drawing/2014/main" val="20001"/>
                    </a:ext>
                  </a:extLst>
                </a:gridCol>
              </a:tblGrid>
              <a:tr h="386055">
                <a:tc>
                  <a:txBody>
                    <a:bodyPr/>
                    <a:lstStyle/>
                    <a:p>
                      <a:pPr fontAlgn="ctr"/>
                      <a:r>
                        <a:rPr sz="1400" dirty="0">
                          <a:latin typeface="Huawei Sans" panose="020C0503030203020204" pitchFamily="34" charset="0"/>
                        </a:rPr>
                        <a:t>ICMPv6 header</a:t>
                      </a:r>
                      <a:endParaRPr lang="zh-CN" altLang="en-US" sz="1400" dirty="0">
                        <a:latin typeface="Huawei Sans" panose="020C0503030203020204" pitchFamily="34" charset="0"/>
                        <a:ea typeface="微软雅黑" pitchFamily="34" charset="-122"/>
                        <a:cs typeface="Arial"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FF2CC"/>
                    </a:solidFill>
                  </a:tcPr>
                </a:tc>
                <a:tc>
                  <a:txBody>
                    <a:bodyPr/>
                    <a:lstStyle/>
                    <a:p>
                      <a:pPr fontAlgn="ctr"/>
                      <a:endParaRPr lang="zh-CN" altLang="en-US" sz="1400" dirty="0">
                        <a:latin typeface="Huawei Sans" panose="020C0503030203020204" pitchFamily="34" charset="0"/>
                        <a:ea typeface="微软雅黑" pitchFamily="34" charset="-122"/>
                        <a:cs typeface="Arial"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895279">
                <a:tc gridSpan="2">
                  <a:txBody>
                    <a:bodyPr/>
                    <a:lstStyle/>
                    <a:p>
                      <a:pPr algn="ctr" fontAlgn="ctr"/>
                      <a:r>
                        <a:rPr sz="1400" dirty="0">
                          <a:latin typeface="Huawei Sans" panose="020C0503030203020204" pitchFamily="34" charset="0"/>
                        </a:rPr>
                        <a:t>ICMPv6 message payload</a:t>
                      </a:r>
                      <a:endParaRPr lang="zh-CN" altLang="en-US" sz="1400" dirty="0">
                        <a:latin typeface="Huawei Sans" panose="020C0503030203020204" pitchFamily="34" charset="0"/>
                        <a:ea typeface="+mn-ea"/>
                        <a:cs typeface="Arial"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01"/>
                  </a:ext>
                </a:extLst>
              </a:tr>
            </a:tbl>
          </a:graphicData>
        </a:graphic>
      </p:graphicFrame>
      <p:cxnSp>
        <p:nvCxnSpPr>
          <p:cNvPr id="15" name="直接连接符 10"/>
          <p:cNvCxnSpPr/>
          <p:nvPr/>
        </p:nvCxnSpPr>
        <p:spPr bwMode="gray">
          <a:xfrm flipH="1">
            <a:off x="1211268" y="2439219"/>
            <a:ext cx="1699080" cy="1846932"/>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Rectangle 14"/>
          <p:cNvSpPr/>
          <p:nvPr/>
        </p:nvSpPr>
        <p:spPr bwMode="gray">
          <a:xfrm>
            <a:off x="6057617" y="1505222"/>
            <a:ext cx="1213338" cy="325315"/>
          </a:xfrm>
          <a:prstGeom prst="rect">
            <a:avLst/>
          </a:prstGeom>
          <a:solidFill>
            <a:srgbClr val="FFF2CC"/>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tx1"/>
                </a:solidFill>
                <a:latin typeface="Huawei Sans" panose="020C0503030203020204" pitchFamily="34" charset="0"/>
              </a:rPr>
              <a:t>Type </a:t>
            </a:r>
            <a:endParaRPr lang="zh-CN" altLang="en-US" sz="1400" dirty="0">
              <a:solidFill>
                <a:schemeClr val="tx1"/>
              </a:solidFill>
              <a:latin typeface="Huawei Sans" panose="020C0503030203020204" pitchFamily="34" charset="0"/>
            </a:endParaRPr>
          </a:p>
        </p:txBody>
      </p:sp>
      <p:sp>
        <p:nvSpPr>
          <p:cNvPr id="17" name="Rectangle 15"/>
          <p:cNvSpPr/>
          <p:nvPr/>
        </p:nvSpPr>
        <p:spPr bwMode="gray">
          <a:xfrm>
            <a:off x="7270955" y="1505222"/>
            <a:ext cx="1213338" cy="325315"/>
          </a:xfrm>
          <a:prstGeom prst="rect">
            <a:avLst/>
          </a:prstGeom>
          <a:solidFill>
            <a:srgbClr val="FFF2CC"/>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tx1"/>
                </a:solidFill>
                <a:latin typeface="Huawei Sans" panose="020C0503030203020204" pitchFamily="34" charset="0"/>
              </a:rPr>
              <a:t>Code</a:t>
            </a:r>
            <a:endParaRPr lang="zh-CN" altLang="en-US" sz="1400" dirty="0">
              <a:solidFill>
                <a:schemeClr val="tx1"/>
              </a:solidFill>
              <a:latin typeface="Huawei Sans" panose="020C0503030203020204" pitchFamily="34" charset="0"/>
            </a:endParaRPr>
          </a:p>
        </p:txBody>
      </p:sp>
      <p:sp>
        <p:nvSpPr>
          <p:cNvPr id="18" name="Rectangle 16"/>
          <p:cNvSpPr/>
          <p:nvPr/>
        </p:nvSpPr>
        <p:spPr bwMode="gray">
          <a:xfrm>
            <a:off x="8484291" y="1505222"/>
            <a:ext cx="2817693" cy="325315"/>
          </a:xfrm>
          <a:prstGeom prst="rect">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dirty="0">
                <a:solidFill>
                  <a:schemeClr val="tx1"/>
                </a:solidFill>
                <a:latin typeface="Huawei Sans" panose="020C0503030203020204" pitchFamily="34" charset="0"/>
              </a:rPr>
              <a:t>Checksum</a:t>
            </a:r>
            <a:endParaRPr lang="zh-CN" altLang="en-US" sz="1400" dirty="0">
              <a:solidFill>
                <a:schemeClr val="tx1"/>
              </a:solidFill>
              <a:latin typeface="Huawei Sans" panose="020C0503030203020204" pitchFamily="34" charset="0"/>
            </a:endParaRPr>
          </a:p>
        </p:txBody>
      </p:sp>
      <p:cxnSp>
        <p:nvCxnSpPr>
          <p:cNvPr id="20" name="直接连接符 10"/>
          <p:cNvCxnSpPr>
            <a:endCxn id="16" idx="1"/>
          </p:cNvCxnSpPr>
          <p:nvPr/>
        </p:nvCxnSpPr>
        <p:spPr bwMode="gray">
          <a:xfrm flipV="1">
            <a:off x="2110152" y="1667880"/>
            <a:ext cx="3947465" cy="2824449"/>
          </a:xfrm>
          <a:prstGeom prst="line">
            <a:avLst/>
          </a:prstGeom>
          <a:ln w="28575">
            <a:solidFill>
              <a:srgbClr val="EC706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4187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b="1" dirty="0">
                <a:latin typeface="Huawei Sans" panose="020C0503030203020204" pitchFamily="34" charset="0"/>
              </a:rPr>
              <a:t>ICMPv6 Introduction</a:t>
            </a:r>
            <a:endParaRPr lang="en-US" altLang="zh-CN" b="1" dirty="0">
              <a:latin typeface="Huawei Sans" panose="020C0503030203020204" pitchFamily="34" charset="0"/>
            </a:endParaRPr>
          </a:p>
          <a:p>
            <a:pPr marL="850900" lvl="1" indent="-374650"/>
            <a:r>
              <a:rPr dirty="0">
                <a:solidFill>
                  <a:schemeClr val="bg1">
                    <a:lumMod val="50000"/>
                  </a:schemeClr>
                </a:solidFill>
                <a:latin typeface="Huawei Sans" panose="020C0503030203020204" pitchFamily="34" charset="0"/>
              </a:rPr>
              <a:t>ICMPv6 Overview</a:t>
            </a:r>
            <a:endParaRPr lang="en-US" altLang="zh-CN" dirty="0">
              <a:solidFill>
                <a:schemeClr val="bg1">
                  <a:lumMod val="50000"/>
                </a:schemeClr>
              </a:solidFill>
              <a:latin typeface="Huawei Sans" panose="020C0503030203020204" pitchFamily="34" charset="0"/>
            </a:endParaRPr>
          </a:p>
          <a:p>
            <a:pPr marL="850900" lvl="1" indent="-374650"/>
            <a:r>
              <a:rPr dirty="0">
                <a:solidFill>
                  <a:schemeClr val="bg1">
                    <a:lumMod val="50000"/>
                  </a:schemeClr>
                </a:solidFill>
                <a:latin typeface="Huawei Sans" panose="020C0503030203020204" pitchFamily="34" charset="0"/>
              </a:rPr>
              <a:t>ICMPv6 Message Format</a:t>
            </a:r>
            <a:endParaRPr lang="en-US" altLang="zh-CN" dirty="0">
              <a:solidFill>
                <a:schemeClr val="bg1">
                  <a:lumMod val="50000"/>
                </a:schemeClr>
              </a:solidFill>
              <a:latin typeface="Huawei Sans" panose="020C0503030203020204" pitchFamily="34" charset="0"/>
            </a:endParaRPr>
          </a:p>
          <a:p>
            <a:pPr marL="850900" lvl="1" indent="-374650">
              <a:buFont typeface="Huawei Sans" panose="020C0503030203020204" pitchFamily="34" charset="0"/>
              <a:buChar char="▪"/>
            </a:pPr>
            <a:r>
              <a:rPr b="1" dirty="0">
                <a:latin typeface="Huawei Sans" panose="020C0503030203020204" pitchFamily="34" charset="0"/>
              </a:rPr>
              <a:t>ICMPv6 Message Types and Functions</a:t>
            </a:r>
            <a:endParaRPr lang="en-US" altLang="zh-CN" b="1" dirty="0">
              <a:latin typeface="Huawei Sans" panose="020C0503030203020204" pitchFamily="34" charset="0"/>
            </a:endParaRPr>
          </a:p>
          <a:p>
            <a:r>
              <a:rPr dirty="0">
                <a:solidFill>
                  <a:schemeClr val="bg1">
                    <a:lumMod val="50000"/>
                  </a:schemeClr>
                </a:solidFill>
                <a:latin typeface="Huawei Sans" panose="020C0503030203020204" pitchFamily="34" charset="0"/>
              </a:rPr>
              <a:t>NDP Introduction</a:t>
            </a:r>
            <a:endParaRPr lang="zh-CN" alt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702559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0" indent="0">
              <a:buNone/>
            </a:pPr>
            <a:r>
              <a:rPr dirty="0">
                <a:latin typeface="Huawei Sans" panose="020C0503030203020204" pitchFamily="34" charset="0"/>
              </a:rPr>
              <a:t>ICMPv6 messages are classified as error or informational messages.</a:t>
            </a:r>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ICMPv6 Message Types</a:t>
            </a:r>
          </a:p>
        </p:txBody>
      </p:sp>
      <p:sp>
        <p:nvSpPr>
          <p:cNvPr id="83" name="矩形 82"/>
          <p:cNvSpPr/>
          <p:nvPr/>
        </p:nvSpPr>
        <p:spPr bwMode="gray">
          <a:xfrm>
            <a:off x="1346199" y="2430189"/>
            <a:ext cx="4240785" cy="2308324"/>
          </a:xfrm>
          <a:prstGeom prst="rect">
            <a:avLst/>
          </a:prstGeom>
        </p:spPr>
        <p:txBody>
          <a:bodyPr wrap="square">
            <a:noAutofit/>
          </a:bodyPr>
          <a:lstStyle/>
          <a:p>
            <a:pPr marL="285750" indent="-285750" fontAlgn="ctr">
              <a:lnSpc>
                <a:spcPct val="150000"/>
              </a:lnSpc>
              <a:spcBef>
                <a:spcPts val="0"/>
              </a:spcBef>
              <a:spcAft>
                <a:spcPts val="0"/>
              </a:spcAft>
              <a:buFont typeface="Arial" panose="020B0604020202020204" pitchFamily="34" charset="0"/>
              <a:buChar char="•"/>
            </a:pPr>
            <a:r>
              <a:rPr sz="1600" dirty="0">
                <a:solidFill>
                  <a:prstClr val="black"/>
                </a:solidFill>
                <a:latin typeface="Huawei Sans" panose="020C0503030203020204" pitchFamily="34" charset="0"/>
              </a:rPr>
              <a:t>The most significant bit of the Type field in error messages is 0. That is, ICMPv6 Type = [0, 127].</a:t>
            </a:r>
          </a:p>
          <a:p>
            <a:pPr marL="285750" indent="-285750" fontAlgn="ctr">
              <a:lnSpc>
                <a:spcPct val="150000"/>
              </a:lnSpc>
              <a:spcBef>
                <a:spcPts val="0"/>
              </a:spcBef>
              <a:spcAft>
                <a:spcPts val="0"/>
              </a:spcAft>
              <a:buFont typeface="Arial" panose="020B0604020202020204" pitchFamily="34" charset="0"/>
              <a:buChar char="•"/>
            </a:pPr>
            <a:r>
              <a:rPr sz="1600" dirty="0">
                <a:solidFill>
                  <a:prstClr val="black"/>
                </a:solidFill>
                <a:latin typeface="Huawei Sans" panose="020C0503030203020204" pitchFamily="34" charset="0"/>
              </a:rPr>
              <a:t>Error messages are used to report errors that occur during IPv6 packet forwarding, such as destination unreachable and timeout.</a:t>
            </a:r>
            <a:endParaRPr lang="zh-CN" alt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同侧圆角矩形 106"/>
          <p:cNvSpPr/>
          <p:nvPr/>
        </p:nvSpPr>
        <p:spPr bwMode="gray">
          <a:xfrm>
            <a:off x="1346199" y="2028936"/>
            <a:ext cx="4346451" cy="360000"/>
          </a:xfrm>
          <a:prstGeom prst="round2Same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b="1" dirty="0">
                <a:solidFill>
                  <a:prstClr val="white"/>
                </a:solidFill>
                <a:latin typeface="Huawei Sans" panose="020C0503030203020204" pitchFamily="34" charset="0"/>
              </a:rPr>
              <a:t>Error Messages</a:t>
            </a:r>
            <a:endParaRPr lang="zh-CN" alt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75"/>
          <p:cNvSpPr/>
          <p:nvPr/>
        </p:nvSpPr>
        <p:spPr bwMode="gray">
          <a:xfrm>
            <a:off x="1346200" y="2382822"/>
            <a:ext cx="4328745" cy="3436185"/>
          </a:xfrm>
          <a:prstGeom prst="roundRect">
            <a:avLst>
              <a:gd name="adj" fmla="val 0"/>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同侧圆角矩形 108"/>
          <p:cNvSpPr/>
          <p:nvPr/>
        </p:nvSpPr>
        <p:spPr bwMode="gray">
          <a:xfrm>
            <a:off x="5979899" y="2022822"/>
            <a:ext cx="4345200" cy="360000"/>
          </a:xfrm>
          <a:prstGeom prst="round2Same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b="1" dirty="0">
                <a:solidFill>
                  <a:prstClr val="white"/>
                </a:solidFill>
                <a:latin typeface="Huawei Sans" panose="020C0503030203020204" pitchFamily="34" charset="0"/>
              </a:rPr>
              <a:t>Informational Messages</a:t>
            </a:r>
            <a:endParaRPr lang="zh-CN" alt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圆角矩形 75"/>
          <p:cNvSpPr/>
          <p:nvPr/>
        </p:nvSpPr>
        <p:spPr bwMode="gray">
          <a:xfrm>
            <a:off x="5978292" y="2382822"/>
            <a:ext cx="4346808" cy="3436185"/>
          </a:xfrm>
          <a:prstGeom prst="roundRect">
            <a:avLst>
              <a:gd name="adj" fmla="val 0"/>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矩形 110"/>
          <p:cNvSpPr/>
          <p:nvPr/>
        </p:nvSpPr>
        <p:spPr bwMode="gray">
          <a:xfrm>
            <a:off x="6013951" y="2402687"/>
            <a:ext cx="4156576" cy="3416320"/>
          </a:xfrm>
          <a:prstGeom prst="rect">
            <a:avLst/>
          </a:prstGeom>
        </p:spPr>
        <p:txBody>
          <a:bodyPr wrap="square">
            <a:noAutofit/>
          </a:bodyPr>
          <a:lstStyle/>
          <a:p>
            <a:pPr marL="285750" indent="-285750" fontAlgn="ctr">
              <a:lnSpc>
                <a:spcPct val="150000"/>
              </a:lnSpc>
              <a:spcBef>
                <a:spcPts val="0"/>
              </a:spcBef>
              <a:spcAft>
                <a:spcPts val="0"/>
              </a:spcAft>
              <a:buFont typeface="Arial" panose="020B0604020202020204" pitchFamily="34" charset="0"/>
              <a:buChar char="•"/>
            </a:pPr>
            <a:r>
              <a:rPr sz="1600" dirty="0">
                <a:solidFill>
                  <a:prstClr val="black"/>
                </a:solidFill>
                <a:latin typeface="Huawei Sans" panose="020C0503030203020204" pitchFamily="34" charset="0"/>
              </a:rPr>
              <a:t>The most significant bit of the Type field in informational messages is 1. That is, ICMPv6 Type = [128, 255].</a:t>
            </a:r>
          </a:p>
          <a:p>
            <a:pPr marL="285750" indent="-285750" fontAlgn="ctr">
              <a:lnSpc>
                <a:spcPct val="150000"/>
              </a:lnSpc>
              <a:spcBef>
                <a:spcPts val="0"/>
              </a:spcBef>
              <a:spcAft>
                <a:spcPts val="0"/>
              </a:spcAft>
              <a:buFont typeface="Arial" panose="020B0604020202020204" pitchFamily="34" charset="0"/>
              <a:buChar char="•"/>
            </a:pPr>
            <a:r>
              <a:rPr sz="1600" dirty="0">
                <a:solidFill>
                  <a:prstClr val="black"/>
                </a:solidFill>
                <a:latin typeface="Huawei Sans" panose="020C0503030203020204" pitchFamily="34" charset="0"/>
              </a:rPr>
              <a:t>Informational messages can be used to implement inter-node communication on </a:t>
            </a:r>
            <a:r>
              <a:rPr lang="en-US" sz="1600" dirty="0">
                <a:solidFill>
                  <a:prstClr val="black"/>
                </a:solidFill>
                <a:latin typeface="Huawei Sans" panose="020C0503030203020204" pitchFamily="34" charset="0"/>
              </a:rPr>
              <a:t>a</a:t>
            </a:r>
            <a:r>
              <a:rPr sz="1600" dirty="0">
                <a:solidFill>
                  <a:prstClr val="black"/>
                </a:solidFill>
                <a:latin typeface="Huawei Sans" panose="020C0503030203020204" pitchFamily="34" charset="0"/>
              </a:rPr>
              <a:t> link and multicast member management on a subnet.</a:t>
            </a:r>
          </a:p>
        </p:txBody>
      </p:sp>
    </p:spTree>
    <p:extLst>
      <p:ext uri="{BB962C8B-B14F-4D97-AF65-F5344CB8AC3E}">
        <p14:creationId xmlns:p14="http://schemas.microsoft.com/office/powerpoint/2010/main" val="36682922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30"/>
          <p:cNvSpPr>
            <a:spLocks noGrp="1"/>
          </p:cNvSpPr>
          <p:nvPr>
            <p:ph type="body" sz="quarter" idx="10"/>
          </p:nvPr>
        </p:nvSpPr>
        <p:spPr bwMode="gray">
          <a:xfrm>
            <a:off x="451878" y="1242453"/>
            <a:ext cx="5249214" cy="4680000"/>
          </a:xfrm>
        </p:spPr>
        <p:txBody>
          <a:bodyPr wrap="square">
            <a:noAutofit/>
          </a:bodyPr>
          <a:lstStyle/>
          <a:p>
            <a:pPr algn="l"/>
            <a:r>
              <a:rPr sz="1600" dirty="0">
                <a:latin typeface="Huawei Sans" panose="020C0503030203020204" pitchFamily="34" charset="0"/>
              </a:rPr>
              <a:t>In IPv6, an intermediate forwarding device does not fragment IPv6 packets, and packet fragmentation is performed on the source node.</a:t>
            </a:r>
          </a:p>
          <a:p>
            <a:pPr algn="l"/>
            <a:r>
              <a:rPr sz="1600" dirty="0">
                <a:latin typeface="Huawei Sans" panose="020C0503030203020204" pitchFamily="34" charset="0"/>
              </a:rPr>
              <a:t>Path MTU (PMTU) is the minimum interface MTU on a path.  </a:t>
            </a:r>
          </a:p>
          <a:p>
            <a:pPr algn="l"/>
            <a:r>
              <a:rPr sz="1600" dirty="0">
                <a:latin typeface="Huawei Sans" panose="020C0503030203020204" pitchFamily="34" charset="0"/>
              </a:rPr>
              <a:t>Path MTU Discovery (PMTUD) is used to discover the MTU on a path, preventing fragmentation when a packet is forwarded from the source to the destination.</a:t>
            </a:r>
          </a:p>
          <a:p>
            <a:pPr algn="l"/>
            <a:r>
              <a:rPr sz="1600" dirty="0">
                <a:latin typeface="Huawei Sans" panose="020C0503030203020204" pitchFamily="34" charset="0"/>
              </a:rPr>
              <a:t>With PMTUD, the data sender can use the optimal PMTU discovered to communicate with the destination node. This prevents packets from being fragmented by intermediate routers during transmission from the source to the destination.</a:t>
            </a:r>
          </a:p>
          <a:p>
            <a:pPr algn="l"/>
            <a:endParaRPr lang="zh-CN" altLang="en-US" sz="16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dirty="0">
                <a:latin typeface="Huawei Sans" panose="020C0503030203020204" pitchFamily="34" charset="0"/>
              </a:rPr>
              <a:t>ICMPv6 Error Message Application </a:t>
            </a:r>
            <a:r>
              <a:rPr lang="en-US" altLang="zh-CN" dirty="0"/>
              <a:t>— </a:t>
            </a:r>
            <a:r>
              <a:rPr dirty="0">
                <a:latin typeface="Huawei Sans" panose="020C0503030203020204" pitchFamily="34" charset="0"/>
              </a:rPr>
              <a:t>Path MTU Discovery</a:t>
            </a:r>
          </a:p>
        </p:txBody>
      </p:sp>
      <p:cxnSp>
        <p:nvCxnSpPr>
          <p:cNvPr id="45" name="直接连接符 58"/>
          <p:cNvCxnSpPr/>
          <p:nvPr/>
        </p:nvCxnSpPr>
        <p:spPr bwMode="gray">
          <a:xfrm>
            <a:off x="6159806" y="1753627"/>
            <a:ext cx="518717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文本框 3"/>
          <p:cNvSpPr txBox="1"/>
          <p:nvPr/>
        </p:nvSpPr>
        <p:spPr bwMode="gray">
          <a:xfrm>
            <a:off x="5706208" y="2033700"/>
            <a:ext cx="534278" cy="306518"/>
          </a:xfrm>
          <a:prstGeom prst="rect">
            <a:avLst/>
          </a:prstGeom>
          <a:noFill/>
        </p:spPr>
        <p:txBody>
          <a:bodyPr wrap="square" rtlCol="0">
            <a:noAutofit/>
          </a:bodyPr>
          <a:lstStyle/>
          <a:p>
            <a:pPr fontAlgn="ctr"/>
            <a:r>
              <a:rPr sz="1200" b="1">
                <a:latin typeface="Huawei Sans" panose="020C0503030203020204" pitchFamily="34" charset="0"/>
              </a:rPr>
              <a:t>PC1</a:t>
            </a:r>
            <a:endParaRPr lang="zh-CN" altLang="en-US" sz="1200" b="1">
              <a:latin typeface="Huawei Sans" panose="020C0503030203020204" pitchFamily="34" charset="0"/>
            </a:endParaRPr>
          </a:p>
        </p:txBody>
      </p:sp>
      <p:sp>
        <p:nvSpPr>
          <p:cNvPr id="51" name="文本框 63"/>
          <p:cNvSpPr txBox="1"/>
          <p:nvPr/>
        </p:nvSpPr>
        <p:spPr bwMode="gray">
          <a:xfrm>
            <a:off x="7579169" y="2033707"/>
            <a:ext cx="420753" cy="306519"/>
          </a:xfrm>
          <a:prstGeom prst="rect">
            <a:avLst/>
          </a:prstGeom>
          <a:noFill/>
        </p:spPr>
        <p:txBody>
          <a:bodyPr wrap="square" rtlCol="0">
            <a:noAutofit/>
          </a:bodyPr>
          <a:lstStyle/>
          <a:p>
            <a:pPr algn="ctr" fontAlgn="ctr"/>
            <a:r>
              <a:rPr sz="1200" b="1">
                <a:latin typeface="Huawei Sans" panose="020C0503030203020204" pitchFamily="34" charset="0"/>
              </a:rPr>
              <a:t>R1</a:t>
            </a:r>
            <a:endParaRPr lang="zh-CN" altLang="en-US" sz="1200" b="1">
              <a:latin typeface="Huawei Sans" panose="020C0503030203020204" pitchFamily="34" charset="0"/>
            </a:endParaRPr>
          </a:p>
        </p:txBody>
      </p:sp>
      <p:sp>
        <p:nvSpPr>
          <p:cNvPr id="54" name="文本框 64"/>
          <p:cNvSpPr txBox="1"/>
          <p:nvPr/>
        </p:nvSpPr>
        <p:spPr bwMode="gray">
          <a:xfrm>
            <a:off x="9415348" y="2033707"/>
            <a:ext cx="420753" cy="306519"/>
          </a:xfrm>
          <a:prstGeom prst="rect">
            <a:avLst/>
          </a:prstGeom>
          <a:noFill/>
        </p:spPr>
        <p:txBody>
          <a:bodyPr wrap="square" rtlCol="0">
            <a:noAutofit/>
          </a:bodyPr>
          <a:lstStyle/>
          <a:p>
            <a:pPr algn="ctr" fontAlgn="ctr"/>
            <a:r>
              <a:rPr sz="1200" b="1">
                <a:latin typeface="Huawei Sans" panose="020C0503030203020204" pitchFamily="34" charset="0"/>
              </a:rPr>
              <a:t>R2</a:t>
            </a:r>
            <a:endParaRPr lang="zh-CN" altLang="en-US" sz="1200" b="1">
              <a:latin typeface="Huawei Sans" panose="020C0503030203020204" pitchFamily="34" charset="0"/>
            </a:endParaRPr>
          </a:p>
        </p:txBody>
      </p:sp>
      <p:sp>
        <p:nvSpPr>
          <p:cNvPr id="57" name="文本框 65"/>
          <p:cNvSpPr txBox="1"/>
          <p:nvPr/>
        </p:nvSpPr>
        <p:spPr bwMode="gray">
          <a:xfrm>
            <a:off x="11199867" y="2033700"/>
            <a:ext cx="534278" cy="306518"/>
          </a:xfrm>
          <a:prstGeom prst="rect">
            <a:avLst/>
          </a:prstGeom>
          <a:noFill/>
        </p:spPr>
        <p:txBody>
          <a:bodyPr wrap="square" rtlCol="0">
            <a:noAutofit/>
          </a:bodyPr>
          <a:lstStyle/>
          <a:p>
            <a:pPr fontAlgn="ctr"/>
            <a:r>
              <a:rPr sz="1200" b="1">
                <a:latin typeface="Huawei Sans" panose="020C0503030203020204" pitchFamily="34" charset="0"/>
              </a:rPr>
              <a:t>PC2</a:t>
            </a:r>
            <a:endParaRPr lang="zh-CN" altLang="en-US" sz="1200" b="1">
              <a:latin typeface="Huawei Sans" panose="020C0503030203020204" pitchFamily="34" charset="0"/>
            </a:endParaRPr>
          </a:p>
        </p:txBody>
      </p:sp>
      <p:sp>
        <p:nvSpPr>
          <p:cNvPr id="58" name="矩形 67"/>
          <p:cNvSpPr/>
          <p:nvPr/>
        </p:nvSpPr>
        <p:spPr bwMode="gray">
          <a:xfrm>
            <a:off x="6079022" y="1470692"/>
            <a:ext cx="1484266" cy="306518"/>
          </a:xfrm>
          <a:prstGeom prst="rect">
            <a:avLst/>
          </a:prstGeom>
        </p:spPr>
        <p:txBody>
          <a:bodyPr wrap="square">
            <a:noAutofit/>
          </a:bodyPr>
          <a:lstStyle/>
          <a:p>
            <a:pPr fontAlgn="ctr"/>
            <a:r>
              <a:rPr sz="1200" dirty="0">
                <a:latin typeface="Huawei Sans" panose="020C0503030203020204" pitchFamily="34" charset="0"/>
              </a:rPr>
              <a:t>MTU = 1500 bytes</a:t>
            </a:r>
          </a:p>
        </p:txBody>
      </p:sp>
      <p:sp>
        <p:nvSpPr>
          <p:cNvPr id="59" name="矩形 68"/>
          <p:cNvSpPr/>
          <p:nvPr/>
        </p:nvSpPr>
        <p:spPr bwMode="gray">
          <a:xfrm>
            <a:off x="7970424" y="1470692"/>
            <a:ext cx="1484266" cy="306518"/>
          </a:xfrm>
          <a:prstGeom prst="rect">
            <a:avLst/>
          </a:prstGeom>
        </p:spPr>
        <p:txBody>
          <a:bodyPr wrap="square">
            <a:noAutofit/>
          </a:bodyPr>
          <a:lstStyle/>
          <a:p>
            <a:pPr fontAlgn="ctr"/>
            <a:r>
              <a:rPr sz="1200">
                <a:latin typeface="Huawei Sans" panose="020C0503030203020204" pitchFamily="34" charset="0"/>
              </a:rPr>
              <a:t>MTU = 1400 bytes</a:t>
            </a:r>
          </a:p>
        </p:txBody>
      </p:sp>
      <p:sp>
        <p:nvSpPr>
          <p:cNvPr id="60" name="矩形 69"/>
          <p:cNvSpPr/>
          <p:nvPr/>
        </p:nvSpPr>
        <p:spPr bwMode="gray">
          <a:xfrm>
            <a:off x="9832621" y="1459675"/>
            <a:ext cx="1484266" cy="306518"/>
          </a:xfrm>
          <a:prstGeom prst="rect">
            <a:avLst/>
          </a:prstGeom>
        </p:spPr>
        <p:txBody>
          <a:bodyPr wrap="square">
            <a:noAutofit/>
          </a:bodyPr>
          <a:lstStyle/>
          <a:p>
            <a:pPr fontAlgn="ctr"/>
            <a:r>
              <a:rPr sz="1200" dirty="0">
                <a:latin typeface="Huawei Sans" panose="020C0503030203020204" pitchFamily="34" charset="0"/>
              </a:rPr>
              <a:t>MTU = 1300 bytes</a:t>
            </a:r>
          </a:p>
        </p:txBody>
      </p:sp>
      <p:grpSp>
        <p:nvGrpSpPr>
          <p:cNvPr id="61" name="组合 96"/>
          <p:cNvGrpSpPr/>
          <p:nvPr/>
        </p:nvGrpSpPr>
        <p:grpSpPr bwMode="gray">
          <a:xfrm>
            <a:off x="5920958" y="2440109"/>
            <a:ext cx="5533508" cy="3501060"/>
            <a:chOff x="764452" y="2204863"/>
            <a:chExt cx="5804330" cy="4013663"/>
          </a:xfrm>
        </p:grpSpPr>
        <p:cxnSp>
          <p:nvCxnSpPr>
            <p:cNvPr id="62" name="直接连接符 70"/>
            <p:cNvCxnSpPr/>
            <p:nvPr/>
          </p:nvCxnSpPr>
          <p:spPr bwMode="gray">
            <a:xfrm>
              <a:off x="764452" y="2204863"/>
              <a:ext cx="0" cy="4013663"/>
            </a:xfrm>
            <a:prstGeom prst="line">
              <a:avLst/>
            </a:prstGeom>
            <a:ln w="19050">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接连接符 71"/>
            <p:cNvCxnSpPr/>
            <p:nvPr/>
          </p:nvCxnSpPr>
          <p:spPr bwMode="gray">
            <a:xfrm>
              <a:off x="2724494" y="2204863"/>
              <a:ext cx="0" cy="4013663"/>
            </a:xfrm>
            <a:prstGeom prst="line">
              <a:avLst/>
            </a:prstGeom>
            <a:ln w="19050">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直接连接符 72"/>
            <p:cNvCxnSpPr/>
            <p:nvPr/>
          </p:nvCxnSpPr>
          <p:spPr bwMode="gray">
            <a:xfrm>
              <a:off x="4650541" y="2204863"/>
              <a:ext cx="0" cy="4013663"/>
            </a:xfrm>
            <a:prstGeom prst="line">
              <a:avLst/>
            </a:prstGeom>
            <a:ln w="19050">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直接连接符 73"/>
            <p:cNvCxnSpPr/>
            <p:nvPr/>
          </p:nvCxnSpPr>
          <p:spPr bwMode="gray">
            <a:xfrm>
              <a:off x="6568782" y="2204863"/>
              <a:ext cx="0" cy="4013663"/>
            </a:xfrm>
            <a:prstGeom prst="line">
              <a:avLst/>
            </a:prstGeom>
            <a:ln w="19050">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66" name="直接连接符 74"/>
          <p:cNvCxnSpPr/>
          <p:nvPr/>
        </p:nvCxnSpPr>
        <p:spPr bwMode="gray">
          <a:xfrm>
            <a:off x="6017818" y="2882280"/>
            <a:ext cx="1771729" cy="0"/>
          </a:xfrm>
          <a:prstGeom prst="line">
            <a:avLst/>
          </a:prstGeom>
          <a:ln w="381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7" name="矩形 75"/>
          <p:cNvSpPr/>
          <p:nvPr/>
        </p:nvSpPr>
        <p:spPr bwMode="gray">
          <a:xfrm>
            <a:off x="6014252" y="2379233"/>
            <a:ext cx="1603673" cy="510864"/>
          </a:xfrm>
          <a:prstGeom prst="rect">
            <a:avLst/>
          </a:prstGeom>
        </p:spPr>
        <p:txBody>
          <a:bodyPr wrap="square">
            <a:noAutofit/>
          </a:bodyPr>
          <a:lstStyle/>
          <a:p>
            <a:pPr fontAlgn="ctr"/>
            <a:r>
              <a:rPr sz="1200" dirty="0">
                <a:latin typeface="Huawei Sans" panose="020C0503030203020204" pitchFamily="34" charset="0"/>
              </a:rPr>
              <a:t>Packet with </a:t>
            </a:r>
            <a:endParaRPr lang="en-US" altLang="zh-CN" sz="1200" dirty="0">
              <a:latin typeface="Huawei Sans" panose="020C0503030203020204" pitchFamily="34" charset="0"/>
            </a:endParaRPr>
          </a:p>
          <a:p>
            <a:pPr fontAlgn="ctr"/>
            <a:r>
              <a:rPr sz="1200" dirty="0">
                <a:latin typeface="Huawei Sans" panose="020C0503030203020204" pitchFamily="34" charset="0"/>
              </a:rPr>
              <a:t>MTU = 1500 bytes</a:t>
            </a:r>
            <a:endParaRPr lang="en-US" altLang="zh-CN" sz="1200" dirty="0">
              <a:latin typeface="Huawei Sans" panose="020C0503030203020204" pitchFamily="34" charset="0"/>
            </a:endParaRPr>
          </a:p>
        </p:txBody>
      </p:sp>
      <p:sp>
        <p:nvSpPr>
          <p:cNvPr id="68" name="矩形 76"/>
          <p:cNvSpPr/>
          <p:nvPr/>
        </p:nvSpPr>
        <p:spPr bwMode="gray">
          <a:xfrm>
            <a:off x="6112469" y="2852747"/>
            <a:ext cx="1594791" cy="556275"/>
          </a:xfrm>
          <a:prstGeom prst="rect">
            <a:avLst/>
          </a:prstGeom>
        </p:spPr>
        <p:txBody>
          <a:bodyPr wrap="square">
            <a:noAutofit/>
          </a:bodyPr>
          <a:lstStyle/>
          <a:p>
            <a:pPr algn="r" fontAlgn="ctr">
              <a:lnSpc>
                <a:spcPts val="1600"/>
              </a:lnSpc>
            </a:pPr>
            <a:r>
              <a:rPr sz="1200" dirty="0">
                <a:latin typeface="Huawei Sans" panose="020C0503030203020204" pitchFamily="34" charset="0"/>
              </a:rPr>
              <a:t>ICMPv6 (Type = 2) </a:t>
            </a:r>
          </a:p>
          <a:p>
            <a:pPr algn="r" fontAlgn="ctr">
              <a:lnSpc>
                <a:spcPts val="1600"/>
              </a:lnSpc>
            </a:pPr>
            <a:r>
              <a:rPr sz="1200" dirty="0">
                <a:latin typeface="Huawei Sans" panose="020C0503030203020204" pitchFamily="34" charset="0"/>
              </a:rPr>
              <a:t>with the MTU of 1400 bytes</a:t>
            </a:r>
            <a:endParaRPr lang="en-US" altLang="zh-CN" sz="1200" dirty="0">
              <a:latin typeface="Huawei Sans" panose="020C0503030203020204" pitchFamily="34" charset="0"/>
            </a:endParaRPr>
          </a:p>
        </p:txBody>
      </p:sp>
      <p:cxnSp>
        <p:nvCxnSpPr>
          <p:cNvPr id="70" name="直接连接符 78"/>
          <p:cNvCxnSpPr/>
          <p:nvPr/>
        </p:nvCxnSpPr>
        <p:spPr bwMode="gray">
          <a:xfrm>
            <a:off x="6017818" y="3568854"/>
            <a:ext cx="1766513" cy="0"/>
          </a:xfrm>
          <a:prstGeom prst="line">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直接连接符 80"/>
          <p:cNvCxnSpPr/>
          <p:nvPr/>
        </p:nvCxnSpPr>
        <p:spPr bwMode="gray">
          <a:xfrm>
            <a:off x="6017817" y="4232737"/>
            <a:ext cx="3567230" cy="0"/>
          </a:xfrm>
          <a:prstGeom prst="line">
            <a:avLst/>
          </a:prstGeom>
          <a:ln w="381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4" name="直接连接符 83"/>
          <p:cNvCxnSpPr/>
          <p:nvPr/>
        </p:nvCxnSpPr>
        <p:spPr bwMode="gray">
          <a:xfrm>
            <a:off x="5920958" y="4932082"/>
            <a:ext cx="3697328" cy="0"/>
          </a:xfrm>
          <a:prstGeom prst="line">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矩形 85"/>
          <p:cNvSpPr/>
          <p:nvPr/>
        </p:nvSpPr>
        <p:spPr bwMode="gray">
          <a:xfrm>
            <a:off x="7888017" y="4213353"/>
            <a:ext cx="1657116" cy="556275"/>
          </a:xfrm>
          <a:prstGeom prst="rect">
            <a:avLst/>
          </a:prstGeom>
        </p:spPr>
        <p:txBody>
          <a:bodyPr wrap="square">
            <a:noAutofit/>
          </a:bodyPr>
          <a:lstStyle/>
          <a:p>
            <a:pPr algn="r" fontAlgn="ctr">
              <a:lnSpc>
                <a:spcPts val="1600"/>
              </a:lnSpc>
            </a:pPr>
            <a:r>
              <a:rPr sz="1200" dirty="0">
                <a:latin typeface="Huawei Sans" panose="020C0503030203020204" pitchFamily="34" charset="0"/>
              </a:rPr>
              <a:t>ICMPv6 (Type = 2) </a:t>
            </a:r>
          </a:p>
          <a:p>
            <a:pPr algn="r" fontAlgn="ctr">
              <a:lnSpc>
                <a:spcPts val="1600"/>
              </a:lnSpc>
            </a:pPr>
            <a:r>
              <a:rPr sz="1200" dirty="0">
                <a:latin typeface="Huawei Sans" panose="020C0503030203020204" pitchFamily="34" charset="0"/>
              </a:rPr>
              <a:t>with the MTU of 1300 bytes</a:t>
            </a:r>
            <a:endParaRPr lang="en-US" altLang="zh-CN" sz="1200" dirty="0">
              <a:latin typeface="Huawei Sans" panose="020C0503030203020204" pitchFamily="34" charset="0"/>
            </a:endParaRPr>
          </a:p>
        </p:txBody>
      </p:sp>
      <p:cxnSp>
        <p:nvCxnSpPr>
          <p:cNvPr id="77" name="直接连接符 86"/>
          <p:cNvCxnSpPr/>
          <p:nvPr/>
        </p:nvCxnSpPr>
        <p:spPr bwMode="gray">
          <a:xfrm>
            <a:off x="6017817" y="5616713"/>
            <a:ext cx="5436649" cy="0"/>
          </a:xfrm>
          <a:prstGeom prst="line">
            <a:avLst/>
          </a:prstGeom>
          <a:ln w="381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矩形 92"/>
          <p:cNvSpPr/>
          <p:nvPr/>
        </p:nvSpPr>
        <p:spPr bwMode="gray">
          <a:xfrm>
            <a:off x="6014252" y="3757474"/>
            <a:ext cx="1643915" cy="350892"/>
          </a:xfrm>
          <a:prstGeom prst="rect">
            <a:avLst/>
          </a:prstGeom>
        </p:spPr>
        <p:txBody>
          <a:bodyPr wrap="square">
            <a:noAutofit/>
          </a:bodyPr>
          <a:lstStyle/>
          <a:p>
            <a:pPr fontAlgn="ctr"/>
            <a:r>
              <a:rPr sz="1200" dirty="0">
                <a:latin typeface="Huawei Sans" panose="020C0503030203020204" pitchFamily="34" charset="0"/>
              </a:rPr>
              <a:t>Packet with </a:t>
            </a:r>
            <a:endParaRPr lang="en-US" altLang="zh-CN" sz="1200" dirty="0">
              <a:latin typeface="Huawei Sans" panose="020C0503030203020204" pitchFamily="34" charset="0"/>
            </a:endParaRPr>
          </a:p>
          <a:p>
            <a:pPr fontAlgn="ctr"/>
            <a:r>
              <a:rPr sz="1200" dirty="0">
                <a:latin typeface="Huawei Sans" panose="020C0503030203020204" pitchFamily="34" charset="0"/>
              </a:rPr>
              <a:t>MTU = 1400 bytes</a:t>
            </a:r>
            <a:endParaRPr lang="en-US" altLang="zh-CN" sz="1200" dirty="0">
              <a:latin typeface="Huawei Sans" panose="020C0503030203020204" pitchFamily="34" charset="0"/>
            </a:endParaRPr>
          </a:p>
        </p:txBody>
      </p:sp>
      <p:sp>
        <p:nvSpPr>
          <p:cNvPr id="80" name="矩形 93"/>
          <p:cNvSpPr/>
          <p:nvPr/>
        </p:nvSpPr>
        <p:spPr bwMode="gray">
          <a:xfrm>
            <a:off x="6014253" y="5154226"/>
            <a:ext cx="1643914" cy="405486"/>
          </a:xfrm>
          <a:prstGeom prst="rect">
            <a:avLst/>
          </a:prstGeom>
        </p:spPr>
        <p:txBody>
          <a:bodyPr wrap="square">
            <a:noAutofit/>
          </a:bodyPr>
          <a:lstStyle/>
          <a:p>
            <a:pPr fontAlgn="ctr"/>
            <a:r>
              <a:rPr sz="1200" dirty="0">
                <a:latin typeface="Huawei Sans" panose="020C0503030203020204" pitchFamily="34" charset="0"/>
              </a:rPr>
              <a:t>Packet with </a:t>
            </a:r>
            <a:endParaRPr lang="en-US" altLang="zh-CN" sz="1200" dirty="0">
              <a:latin typeface="Huawei Sans" panose="020C0503030203020204" pitchFamily="34" charset="0"/>
            </a:endParaRPr>
          </a:p>
          <a:p>
            <a:pPr fontAlgn="ctr"/>
            <a:r>
              <a:rPr sz="1200" dirty="0">
                <a:latin typeface="Huawei Sans" panose="020C0503030203020204" pitchFamily="34" charset="0"/>
              </a:rPr>
              <a:t>MTU = 1300 bytes</a:t>
            </a:r>
            <a:endParaRPr lang="en-US" altLang="zh-CN" sz="1200" dirty="0">
              <a:latin typeface="Huawei Sans" panose="020C0503030203020204" pitchFamily="34" charset="0"/>
            </a:endParaRPr>
          </a:p>
        </p:txBody>
      </p:sp>
      <p:pic>
        <p:nvPicPr>
          <p:cNvPr id="84" name="图片 83" descr="PC.png"/>
          <p:cNvPicPr>
            <a:picLocks noChangeAspect="1"/>
          </p:cNvPicPr>
          <p:nvPr/>
        </p:nvPicPr>
        <p:blipFill>
          <a:blip r:embed="rId3" cstate="print"/>
          <a:stretch>
            <a:fillRect/>
          </a:stretch>
        </p:blipFill>
        <p:spPr bwMode="gray">
          <a:xfrm>
            <a:off x="5614265" y="1579511"/>
            <a:ext cx="539063" cy="414000"/>
          </a:xfrm>
          <a:prstGeom prst="rect">
            <a:avLst/>
          </a:prstGeom>
        </p:spPr>
      </p:pic>
      <p:pic>
        <p:nvPicPr>
          <p:cNvPr id="85" name="图片 8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503897" y="1574676"/>
            <a:ext cx="540000" cy="442800"/>
          </a:xfrm>
          <a:prstGeom prst="rect">
            <a:avLst/>
          </a:prstGeom>
        </p:spPr>
      </p:pic>
      <p:pic>
        <p:nvPicPr>
          <p:cNvPr id="87" name="图片 8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387044" y="1571897"/>
            <a:ext cx="540000" cy="442800"/>
          </a:xfrm>
          <a:prstGeom prst="rect">
            <a:avLst/>
          </a:prstGeom>
        </p:spPr>
      </p:pic>
      <p:pic>
        <p:nvPicPr>
          <p:cNvPr id="88" name="图片 87" descr="PC.png"/>
          <p:cNvPicPr>
            <a:picLocks noChangeAspect="1"/>
          </p:cNvPicPr>
          <p:nvPr/>
        </p:nvPicPr>
        <p:blipFill>
          <a:blip r:embed="rId3" cstate="print"/>
          <a:stretch>
            <a:fillRect/>
          </a:stretch>
        </p:blipFill>
        <p:spPr bwMode="gray">
          <a:xfrm>
            <a:off x="11197474" y="1578032"/>
            <a:ext cx="539063" cy="414000"/>
          </a:xfrm>
          <a:prstGeom prst="rect">
            <a:avLst/>
          </a:prstGeom>
        </p:spPr>
      </p:pic>
      <p:sp>
        <p:nvSpPr>
          <p:cNvPr id="89" name="Oval 4"/>
          <p:cNvSpPr>
            <a:spLocks noChangeAspect="1"/>
          </p:cNvSpPr>
          <p:nvPr/>
        </p:nvSpPr>
        <p:spPr bwMode="gray">
          <a:xfrm>
            <a:off x="5777086" y="275628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
          <p:cNvSpPr>
            <a:spLocks noChangeAspect="1"/>
          </p:cNvSpPr>
          <p:nvPr/>
        </p:nvSpPr>
        <p:spPr bwMode="gray">
          <a:xfrm>
            <a:off x="7646728" y="343150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Oval 4"/>
          <p:cNvSpPr>
            <a:spLocks noChangeAspect="1"/>
          </p:cNvSpPr>
          <p:nvPr/>
        </p:nvSpPr>
        <p:spPr bwMode="gray">
          <a:xfrm>
            <a:off x="5800338" y="407703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400" b="1">
                <a:solidFill>
                  <a:schemeClr val="bg1"/>
                </a:solidFill>
                <a:latin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Oval 4"/>
          <p:cNvSpPr>
            <a:spLocks noChangeAspect="1"/>
          </p:cNvSpPr>
          <p:nvPr/>
        </p:nvSpPr>
        <p:spPr bwMode="gray">
          <a:xfrm>
            <a:off x="9500001" y="481541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400" b="1">
                <a:solidFill>
                  <a:schemeClr val="bg1"/>
                </a:solidFill>
                <a:latin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Oval 4"/>
          <p:cNvSpPr>
            <a:spLocks noChangeAspect="1"/>
          </p:cNvSpPr>
          <p:nvPr/>
        </p:nvSpPr>
        <p:spPr bwMode="gray">
          <a:xfrm>
            <a:off x="5780349" y="548566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400" b="1">
                <a:solidFill>
                  <a:schemeClr val="bg1"/>
                </a:solidFill>
                <a:latin typeface="Huawei Sans" panose="020C0503030203020204" pitchFamily="34" charset="0"/>
              </a:rPr>
              <a:t>5</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75391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buNone/>
            </a:pPr>
            <a:r>
              <a:rPr sz="1800" dirty="0">
                <a:latin typeface="Huawei Sans" panose="020C0503030203020204" pitchFamily="34" charset="0"/>
              </a:rPr>
              <a:t>Ping is implemented based on ICMPv6 informational messages.</a:t>
            </a:r>
            <a:endParaRPr lang="zh-CN" altLang="en-US" sz="1800" dirty="0">
              <a:latin typeface="Huawei Sans" panose="020C0503030203020204" pitchFamily="34" charset="0"/>
            </a:endParaRPr>
          </a:p>
          <a:p>
            <a:pPr marL="357188" lvl="1" indent="-357188"/>
            <a:r>
              <a:rPr sz="1800" dirty="0">
                <a:latin typeface="Huawei Sans" panose="020C0503030203020204" pitchFamily="34" charset="0"/>
              </a:rPr>
              <a:t>Echo Request: is sent to a destination node, which responds with an Echo Reply message. The Type and Code field values in an Echo Request message are 128 and 0, respectively.</a:t>
            </a:r>
          </a:p>
          <a:p>
            <a:pPr marL="357188" lvl="1" indent="-357188"/>
            <a:r>
              <a:rPr sz="1800" dirty="0">
                <a:latin typeface="Huawei Sans" panose="020C0503030203020204" pitchFamily="34" charset="0"/>
              </a:rPr>
              <a:t>Echo Reply: After receiving an Echo Request message, ICMPv6 responds with an Echo Reply message. The Type and Code field values in an Echo Reply message are 129 and 0, respectively.</a:t>
            </a:r>
          </a:p>
          <a:p>
            <a:pPr lvl="1"/>
            <a:endParaRPr lang="zh-CN" altLang="en-US"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sz="3200" dirty="0">
                <a:latin typeface="Huawei Sans" panose="020C0503030203020204" pitchFamily="34" charset="0"/>
              </a:rPr>
              <a:t>ICMPv6 Informational Message Application </a:t>
            </a:r>
            <a:r>
              <a:rPr lang="en-US" altLang="zh-CN" sz="3200" dirty="0"/>
              <a:t>— </a:t>
            </a:r>
            <a:r>
              <a:rPr sz="3200" dirty="0">
                <a:latin typeface="Huawei Sans" panose="020C0503030203020204" pitchFamily="34" charset="0"/>
              </a:rPr>
              <a:t>Ping</a:t>
            </a:r>
            <a:endParaRPr lang="zh-CN" altLang="en-US" sz="3200" dirty="0">
              <a:latin typeface="Huawei Sans" panose="020C0503030203020204" pitchFamily="34" charset="0"/>
            </a:endParaRPr>
          </a:p>
        </p:txBody>
      </p:sp>
      <p:sp>
        <p:nvSpPr>
          <p:cNvPr id="6" name="Line 4"/>
          <p:cNvSpPr>
            <a:spLocks noChangeShapeType="1"/>
          </p:cNvSpPr>
          <p:nvPr/>
        </p:nvSpPr>
        <p:spPr bwMode="gray">
          <a:xfrm flipV="1">
            <a:off x="3199361" y="4070389"/>
            <a:ext cx="4680559" cy="0"/>
          </a:xfrm>
          <a:prstGeom prst="line">
            <a:avLst/>
          </a:prstGeom>
          <a:noFill/>
          <a:ln w="38100">
            <a:solidFill>
              <a:schemeClr val="tx1"/>
            </a:solidFill>
            <a:round/>
            <a:headEnd/>
            <a:tailEnd/>
          </a:ln>
          <a:effectLst/>
        </p:spPr>
        <p:txBody>
          <a:bodyPr wrap="square">
            <a:noAutofit/>
          </a:bodyPr>
          <a:lstStyle/>
          <a:p>
            <a:pPr fontAlgn="ctr"/>
            <a:endParaRPr lang="zh-CN" altLang="en-US" sz="2400">
              <a:latin typeface="Huawei Sans" panose="020C0503030203020204" pitchFamily="34" charset="0"/>
            </a:endParaRPr>
          </a:p>
        </p:txBody>
      </p:sp>
      <p:sp>
        <p:nvSpPr>
          <p:cNvPr id="7" name="Text Box 6"/>
          <p:cNvSpPr txBox="1">
            <a:spLocks noChangeArrowheads="1"/>
          </p:cNvSpPr>
          <p:nvPr/>
        </p:nvSpPr>
        <p:spPr bwMode="gray">
          <a:xfrm>
            <a:off x="3351061" y="3712784"/>
            <a:ext cx="1385613" cy="371513"/>
          </a:xfrm>
          <a:prstGeom prst="rect">
            <a:avLst/>
          </a:prstGeom>
          <a:noFill/>
          <a:ln w="12700" algn="ctr">
            <a:noFill/>
            <a:miter lim="800000"/>
            <a:headEnd/>
            <a:tailEnd/>
          </a:ln>
          <a:effectLst/>
        </p:spPr>
        <p:txBody>
          <a:bodyPr wrap="square" lIns="90000" tIns="46800" rIns="90000" bIns="46800">
            <a:noAutofit/>
          </a:bodyPr>
          <a:lstStyle/>
          <a:p>
            <a:pPr algn="ctr" fontAlgn="ctr"/>
            <a:r>
              <a:rPr>
                <a:latin typeface="Huawei Sans" panose="020C0503030203020204" pitchFamily="34" charset="0"/>
              </a:rPr>
              <a:t>2001:db8::1</a:t>
            </a:r>
            <a:endParaRPr kumimoji="1" lang="en-US" altLang="zh-CN" dirty="0">
              <a:latin typeface="Huawei Sans" panose="020C0503030203020204" pitchFamily="34" charset="0"/>
            </a:endParaRPr>
          </a:p>
        </p:txBody>
      </p:sp>
      <p:sp>
        <p:nvSpPr>
          <p:cNvPr id="8" name="Text Box 7"/>
          <p:cNvSpPr txBox="1">
            <a:spLocks noChangeArrowheads="1"/>
          </p:cNvSpPr>
          <p:nvPr/>
        </p:nvSpPr>
        <p:spPr bwMode="gray">
          <a:xfrm>
            <a:off x="6533559" y="3712783"/>
            <a:ext cx="1385613" cy="371513"/>
          </a:xfrm>
          <a:prstGeom prst="rect">
            <a:avLst/>
          </a:prstGeom>
          <a:noFill/>
          <a:ln w="12700" algn="ctr">
            <a:noFill/>
            <a:miter lim="800000"/>
            <a:headEnd/>
            <a:tailEnd/>
          </a:ln>
          <a:effectLst/>
        </p:spPr>
        <p:txBody>
          <a:bodyPr wrap="square" lIns="90000" tIns="46800" rIns="90000" bIns="46800">
            <a:noAutofit/>
          </a:bodyPr>
          <a:lstStyle/>
          <a:p>
            <a:pPr algn="ctr" fontAlgn="ctr"/>
            <a:r>
              <a:rPr dirty="0">
                <a:latin typeface="Huawei Sans" panose="020C0503030203020204" pitchFamily="34" charset="0"/>
              </a:rPr>
              <a:t>2001:db8::2</a:t>
            </a:r>
            <a:endParaRPr kumimoji="1" lang="en-US" altLang="zh-CN" dirty="0">
              <a:latin typeface="Huawei Sans" panose="020C0503030203020204" pitchFamily="34" charset="0"/>
            </a:endParaRPr>
          </a:p>
        </p:txBody>
      </p:sp>
      <p:sp>
        <p:nvSpPr>
          <p:cNvPr id="13" name="Text Box 14"/>
          <p:cNvSpPr txBox="1">
            <a:spLocks noChangeArrowheads="1"/>
          </p:cNvSpPr>
          <p:nvPr/>
        </p:nvSpPr>
        <p:spPr bwMode="gray">
          <a:xfrm>
            <a:off x="2432497" y="3849232"/>
            <a:ext cx="452666" cy="371513"/>
          </a:xfrm>
          <a:prstGeom prst="rect">
            <a:avLst/>
          </a:prstGeom>
          <a:noFill/>
          <a:ln w="12700" algn="ctr">
            <a:noFill/>
            <a:miter lim="800000"/>
            <a:headEnd/>
            <a:tailEnd/>
          </a:ln>
          <a:effectLst/>
        </p:spPr>
        <p:txBody>
          <a:bodyPr wrap="square" lIns="90000" tIns="46800" rIns="90000" bIns="46800">
            <a:noAutofit/>
          </a:bodyPr>
          <a:lstStyle/>
          <a:p>
            <a:pPr algn="ctr" fontAlgn="ctr"/>
            <a:r>
              <a:rPr>
                <a:latin typeface="Huawei Sans" panose="020C0503030203020204" pitchFamily="34" charset="0"/>
              </a:rPr>
              <a:t>R1</a:t>
            </a:r>
            <a:endParaRPr kumimoji="1" lang="en-US" altLang="zh-CN" dirty="0">
              <a:latin typeface="Huawei Sans" panose="020C0503030203020204" pitchFamily="34" charset="0"/>
            </a:endParaRPr>
          </a:p>
        </p:txBody>
      </p:sp>
      <p:sp>
        <p:nvSpPr>
          <p:cNvPr id="14" name="Text Box 15"/>
          <p:cNvSpPr txBox="1">
            <a:spLocks noChangeArrowheads="1"/>
          </p:cNvSpPr>
          <p:nvPr/>
        </p:nvSpPr>
        <p:spPr bwMode="gray">
          <a:xfrm>
            <a:off x="8388783" y="3818454"/>
            <a:ext cx="452666" cy="371513"/>
          </a:xfrm>
          <a:prstGeom prst="rect">
            <a:avLst/>
          </a:prstGeom>
          <a:noFill/>
          <a:ln w="12700" algn="ctr">
            <a:noFill/>
            <a:miter lim="800000"/>
            <a:headEnd/>
            <a:tailEnd/>
          </a:ln>
          <a:effectLst/>
        </p:spPr>
        <p:txBody>
          <a:bodyPr wrap="square" lIns="90000" tIns="46800" rIns="90000" bIns="46800">
            <a:noAutofit/>
          </a:bodyPr>
          <a:lstStyle/>
          <a:p>
            <a:pPr algn="ctr" fontAlgn="ctr"/>
            <a:r>
              <a:rPr>
                <a:latin typeface="Huawei Sans" panose="020C0503030203020204" pitchFamily="34" charset="0"/>
              </a:rPr>
              <a:t>R2</a:t>
            </a:r>
            <a:endParaRPr kumimoji="1" lang="en-US" altLang="zh-CN" dirty="0">
              <a:latin typeface="Huawei Sans" panose="020C0503030203020204" pitchFamily="34" charset="0"/>
            </a:endParaRPr>
          </a:p>
        </p:txBody>
      </p:sp>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50312" y="3853992"/>
            <a:ext cx="540000" cy="442800"/>
          </a:xfrm>
          <a:prstGeom prst="rect">
            <a:avLst/>
          </a:prstGeom>
        </p:spPr>
      </p:pic>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79921" y="3853992"/>
            <a:ext cx="540000" cy="442800"/>
          </a:xfrm>
          <a:prstGeom prst="rect">
            <a:avLst/>
          </a:prstGeom>
        </p:spPr>
      </p:pic>
      <p:cxnSp>
        <p:nvCxnSpPr>
          <p:cNvPr id="27" name="Straight Connector 73"/>
          <p:cNvCxnSpPr/>
          <p:nvPr/>
        </p:nvCxnSpPr>
        <p:spPr bwMode="gray">
          <a:xfrm>
            <a:off x="4301401" y="5209500"/>
            <a:ext cx="3042628"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8" name="Oval 4"/>
          <p:cNvSpPr>
            <a:spLocks noChangeAspect="1"/>
          </p:cNvSpPr>
          <p:nvPr/>
        </p:nvSpPr>
        <p:spPr bwMode="gray">
          <a:xfrm>
            <a:off x="4124041" y="508668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19"/>
          <p:cNvSpPr txBox="1">
            <a:spLocks noChangeArrowheads="1"/>
          </p:cNvSpPr>
          <p:nvPr/>
        </p:nvSpPr>
        <p:spPr bwMode="gray">
          <a:xfrm>
            <a:off x="4375083" y="4477464"/>
            <a:ext cx="2667437" cy="646331"/>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defRPr sz="1400">
                <a:solidFill>
                  <a:schemeClr val="bg1"/>
                </a:solidFill>
              </a:defRPr>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sz="1800" dirty="0">
                <a:solidFill>
                  <a:schemeClr val="tx1"/>
                </a:solidFill>
                <a:latin typeface="Huawei Sans" panose="020C0503030203020204" pitchFamily="34" charset="0"/>
              </a:rPr>
              <a:t>ICMPv6 Echo Request</a:t>
            </a:r>
          </a:p>
          <a:p>
            <a:pPr fontAlgn="ctr"/>
            <a:r>
              <a:rPr sz="1800" dirty="0">
                <a:solidFill>
                  <a:srgbClr val="EC7061"/>
                </a:solidFill>
                <a:latin typeface="Huawei Sans" panose="020C0503030203020204" pitchFamily="34" charset="0"/>
              </a:rPr>
              <a:t>Type = 128, Code = 0</a:t>
            </a:r>
            <a:endParaRPr lang="en-US" altLang="zh-CN" sz="1800" dirty="0">
              <a:solidFill>
                <a:srgbClr val="EC7061"/>
              </a:solidFill>
              <a:latin typeface="Huawei Sans" panose="020C0503030203020204" pitchFamily="34" charset="0"/>
            </a:endParaRPr>
          </a:p>
        </p:txBody>
      </p:sp>
      <p:sp>
        <p:nvSpPr>
          <p:cNvPr id="32" name="TextBox 19"/>
          <p:cNvSpPr txBox="1">
            <a:spLocks noChangeArrowheads="1"/>
          </p:cNvSpPr>
          <p:nvPr/>
        </p:nvSpPr>
        <p:spPr bwMode="gray">
          <a:xfrm>
            <a:off x="4362556" y="5459526"/>
            <a:ext cx="2667437" cy="646331"/>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defRPr sz="1400">
                <a:solidFill>
                  <a:schemeClr val="bg1"/>
                </a:solidFill>
              </a:defRPr>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sz="1800" dirty="0">
                <a:solidFill>
                  <a:schemeClr val="tx1"/>
                </a:solidFill>
                <a:latin typeface="Huawei Sans" panose="020C0503030203020204" pitchFamily="34" charset="0"/>
              </a:rPr>
              <a:t>ICMPv6 Echo Reply</a:t>
            </a:r>
          </a:p>
          <a:p>
            <a:pPr fontAlgn="ctr"/>
            <a:r>
              <a:rPr sz="1800" dirty="0">
                <a:solidFill>
                  <a:srgbClr val="EC7061"/>
                </a:solidFill>
                <a:latin typeface="Huawei Sans" panose="020C0503030203020204" pitchFamily="34" charset="0"/>
              </a:rPr>
              <a:t>Type = 129, Code = 0</a:t>
            </a:r>
            <a:endParaRPr lang="en-US" altLang="zh-CN" sz="1800" dirty="0">
              <a:solidFill>
                <a:srgbClr val="EC7061"/>
              </a:solidFill>
              <a:latin typeface="Huawei Sans" panose="020C0503030203020204" pitchFamily="34" charset="0"/>
            </a:endParaRPr>
          </a:p>
        </p:txBody>
      </p:sp>
      <p:cxnSp>
        <p:nvCxnSpPr>
          <p:cNvPr id="33" name="Straight Connector 75"/>
          <p:cNvCxnSpPr/>
          <p:nvPr/>
        </p:nvCxnSpPr>
        <p:spPr bwMode="gray">
          <a:xfrm flipH="1">
            <a:off x="4124041" y="6185404"/>
            <a:ext cx="3058862"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4" name="Oval 4"/>
          <p:cNvSpPr>
            <a:spLocks noChangeAspect="1"/>
          </p:cNvSpPr>
          <p:nvPr/>
        </p:nvSpPr>
        <p:spPr bwMode="gray">
          <a:xfrm>
            <a:off x="7092029" y="607049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982962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401638" indent="-401638">
              <a:lnSpc>
                <a:spcPct val="110000"/>
              </a:lnSpc>
            </a:pPr>
            <a:r>
              <a:rPr sz="2000" dirty="0">
                <a:latin typeface="Huawei Sans" panose="020C0503030203020204" pitchFamily="34" charset="0"/>
              </a:rPr>
              <a:t>Neighbor Discovery (RFC 2461 and RFC 4861)</a:t>
            </a:r>
          </a:p>
          <a:p>
            <a:pPr lvl="1">
              <a:lnSpc>
                <a:spcPct val="110000"/>
              </a:lnSpc>
            </a:pPr>
            <a:r>
              <a:rPr sz="2000" dirty="0">
                <a:latin typeface="Huawei Sans" panose="020C0503030203020204" pitchFamily="34" charset="0"/>
              </a:rPr>
              <a:t>Type = 133: Router Solicitation</a:t>
            </a:r>
          </a:p>
          <a:p>
            <a:pPr lvl="1">
              <a:lnSpc>
                <a:spcPct val="110000"/>
              </a:lnSpc>
            </a:pPr>
            <a:r>
              <a:rPr sz="2000" dirty="0">
                <a:latin typeface="Huawei Sans" panose="020C0503030203020204" pitchFamily="34" charset="0"/>
              </a:rPr>
              <a:t>Type = 134: Router Advertisement</a:t>
            </a:r>
          </a:p>
          <a:p>
            <a:pPr lvl="1">
              <a:lnSpc>
                <a:spcPct val="110000"/>
              </a:lnSpc>
            </a:pPr>
            <a:r>
              <a:rPr sz="2000" dirty="0">
                <a:latin typeface="Huawei Sans" panose="020C0503030203020204" pitchFamily="34" charset="0"/>
              </a:rPr>
              <a:t>Type = 135: Neighbor Solicitation</a:t>
            </a:r>
          </a:p>
          <a:p>
            <a:pPr lvl="1">
              <a:lnSpc>
                <a:spcPct val="110000"/>
              </a:lnSpc>
            </a:pPr>
            <a:r>
              <a:rPr sz="2000" dirty="0">
                <a:latin typeface="Huawei Sans" panose="020C0503030203020204" pitchFamily="34" charset="0"/>
              </a:rPr>
              <a:t>Type = 136: Neighbor Advertisement</a:t>
            </a:r>
          </a:p>
          <a:p>
            <a:pPr lvl="1">
              <a:lnSpc>
                <a:spcPct val="110000"/>
              </a:lnSpc>
            </a:pPr>
            <a:r>
              <a:rPr sz="2000" dirty="0">
                <a:latin typeface="Huawei Sans" panose="020C0503030203020204" pitchFamily="34" charset="0"/>
              </a:rPr>
              <a:t>Type = 137: Redirect</a:t>
            </a:r>
          </a:p>
          <a:p>
            <a:pPr marL="401638" indent="-401638">
              <a:lnSpc>
                <a:spcPct val="110000"/>
              </a:lnSpc>
            </a:pPr>
            <a:r>
              <a:rPr sz="2000" dirty="0">
                <a:latin typeface="Huawei Sans" panose="020C0503030203020204" pitchFamily="34" charset="0"/>
              </a:rPr>
              <a:t>Multicast Listener Discovery (RFC 2710 and RFC 3810)</a:t>
            </a:r>
          </a:p>
          <a:p>
            <a:pPr lvl="1">
              <a:lnSpc>
                <a:spcPct val="110000"/>
              </a:lnSpc>
            </a:pPr>
            <a:r>
              <a:rPr sz="2000" dirty="0">
                <a:latin typeface="Huawei Sans" panose="020C0503030203020204" pitchFamily="34" charset="0"/>
              </a:rPr>
              <a:t>Type = 130: Multicast Listener Query</a:t>
            </a:r>
          </a:p>
          <a:p>
            <a:pPr lvl="1">
              <a:lnSpc>
                <a:spcPct val="110000"/>
              </a:lnSpc>
            </a:pPr>
            <a:r>
              <a:rPr sz="2000" dirty="0">
                <a:latin typeface="Huawei Sans" panose="020C0503030203020204" pitchFamily="34" charset="0"/>
              </a:rPr>
              <a:t>Type = 131: Multicast Listener Report</a:t>
            </a:r>
            <a:endParaRPr lang="en-US" altLang="zh-CN" sz="2000" dirty="0">
              <a:latin typeface="Huawei Sans" panose="020C0503030203020204" pitchFamily="34" charset="0"/>
              <a:cs typeface="Arial" panose="020B0604020202020204" pitchFamily="34" charset="0"/>
            </a:endParaRPr>
          </a:p>
          <a:p>
            <a:pPr lvl="1">
              <a:lnSpc>
                <a:spcPct val="110000"/>
              </a:lnSpc>
            </a:pPr>
            <a:r>
              <a:rPr sz="2000" dirty="0">
                <a:latin typeface="Huawei Sans" panose="020C0503030203020204" pitchFamily="34" charset="0"/>
              </a:rPr>
              <a:t>Type = 132: Multicast Listener Done</a:t>
            </a:r>
            <a:endParaRPr lang="en-US" altLang="zh-CN" sz="2000" dirty="0">
              <a:latin typeface="Huawei Sans" panose="020C0503030203020204" pitchFamily="34" charset="0"/>
              <a:cs typeface="Arial" panose="020B0604020202020204" pitchFamily="34" charset="0"/>
            </a:endParaRPr>
          </a:p>
          <a:p>
            <a:pPr lvl="1">
              <a:lnSpc>
                <a:spcPct val="110000"/>
              </a:lnSpc>
            </a:pPr>
            <a:r>
              <a:rPr sz="2000" dirty="0">
                <a:latin typeface="Huawei Sans" panose="020C0503030203020204" pitchFamily="34" charset="0"/>
              </a:rPr>
              <a:t>Type = 143: Version 2 Multicast Listener Report</a:t>
            </a:r>
            <a:endParaRPr lang="en-US" altLang="zh-CN" sz="2000" dirty="0">
              <a:latin typeface="Huawei Sans" panose="020C0503030203020204" pitchFamily="34" charset="0"/>
              <a:cs typeface="Arial" panose="020B0604020202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Other Common ICMPv6 Messages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1994645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dirty="0">
                <a:solidFill>
                  <a:schemeClr val="bg1">
                    <a:lumMod val="50000"/>
                  </a:schemeClr>
                </a:solidFill>
                <a:latin typeface="Huawei Sans" panose="020C0503030203020204" pitchFamily="34" charset="0"/>
              </a:rPr>
              <a:t>ICMPv6 Introduction</a:t>
            </a:r>
            <a:endParaRPr lang="en-US" altLang="zh-CN" dirty="0">
              <a:solidFill>
                <a:schemeClr val="bg1">
                  <a:lumMod val="50000"/>
                </a:schemeClr>
              </a:solidFill>
              <a:latin typeface="Huawei Sans" panose="020C0503030203020204" pitchFamily="34" charset="0"/>
            </a:endParaRPr>
          </a:p>
          <a:p>
            <a:r>
              <a:rPr b="1" dirty="0">
                <a:latin typeface="Huawei Sans" panose="020C0503030203020204" pitchFamily="34" charset="0"/>
              </a:rPr>
              <a:t>NDP Introduction</a:t>
            </a:r>
            <a:endParaRPr lang="en-US" altLang="zh-CN" b="1" dirty="0">
              <a:latin typeface="Huawei Sans" panose="020C0503030203020204" pitchFamily="34" charset="0"/>
            </a:endParaRPr>
          </a:p>
          <a:p>
            <a:pPr marL="804863" lvl="1" indent="-338138">
              <a:buFont typeface="Huawei Sans" panose="020C0503030203020204" pitchFamily="34" charset="0"/>
              <a:buChar char="▪"/>
            </a:pPr>
            <a:r>
              <a:rPr b="1" dirty="0">
                <a:latin typeface="Huawei Sans" panose="020C0503030203020204" pitchFamily="34" charset="0"/>
              </a:rPr>
              <a:t>NDP Overview</a:t>
            </a:r>
            <a:endParaRPr lang="en-US" altLang="zh-CN" b="1" dirty="0">
              <a:latin typeface="Huawei Sans" panose="020C0503030203020204" pitchFamily="34" charset="0"/>
            </a:endParaRPr>
          </a:p>
          <a:p>
            <a:pPr marL="804863" lvl="1" indent="-338138"/>
            <a:r>
              <a:rPr dirty="0">
                <a:solidFill>
                  <a:schemeClr val="bg1">
                    <a:lumMod val="50000"/>
                  </a:schemeClr>
                </a:solidFill>
                <a:latin typeface="Huawei Sans" panose="020C0503030203020204" pitchFamily="34" charset="0"/>
              </a:rPr>
              <a:t>Router Discovery</a:t>
            </a:r>
            <a:endParaRPr lang="en-US" altLang="zh-CN" dirty="0">
              <a:solidFill>
                <a:schemeClr val="bg1">
                  <a:lumMod val="50000"/>
                </a:schemeClr>
              </a:solidFill>
              <a:latin typeface="Huawei Sans" panose="020C0503030203020204" pitchFamily="34" charset="0"/>
            </a:endParaRPr>
          </a:p>
          <a:p>
            <a:pPr marL="804863" lvl="1" indent="-338138"/>
            <a:r>
              <a:rPr dirty="0">
                <a:solidFill>
                  <a:schemeClr val="bg1">
                    <a:lumMod val="50000"/>
                  </a:schemeClr>
                </a:solidFill>
                <a:latin typeface="Huawei Sans" panose="020C0503030203020204" pitchFamily="34" charset="0"/>
              </a:rPr>
              <a:t>Address Resolution</a:t>
            </a:r>
            <a:endParaRPr lang="en-US" altLang="zh-CN" dirty="0">
              <a:solidFill>
                <a:schemeClr val="bg1">
                  <a:lumMod val="50000"/>
                </a:schemeClr>
              </a:solidFill>
              <a:latin typeface="Huawei Sans" panose="020C0503030203020204" pitchFamily="34" charset="0"/>
            </a:endParaRPr>
          </a:p>
          <a:p>
            <a:pPr marL="804863" lvl="1" indent="-338138"/>
            <a:r>
              <a:rPr dirty="0">
                <a:solidFill>
                  <a:schemeClr val="bg1">
                    <a:lumMod val="50000"/>
                  </a:schemeClr>
                </a:solidFill>
                <a:latin typeface="Huawei Sans" panose="020C0503030203020204" pitchFamily="34" charset="0"/>
              </a:rPr>
              <a:t>Neighbor State Tracing</a:t>
            </a:r>
            <a:endParaRPr lang="en-US" altLang="zh-CN" dirty="0">
              <a:solidFill>
                <a:schemeClr val="bg1">
                  <a:lumMod val="50000"/>
                </a:schemeClr>
              </a:solidFill>
              <a:latin typeface="Huawei Sans" panose="020C0503030203020204" pitchFamily="34" charset="0"/>
            </a:endParaRPr>
          </a:p>
          <a:p>
            <a:pPr marL="804863" lvl="1" indent="-338138"/>
            <a:r>
              <a:rPr dirty="0">
                <a:solidFill>
                  <a:schemeClr val="bg1">
                    <a:lumMod val="50000"/>
                  </a:schemeClr>
                </a:solidFill>
                <a:latin typeface="Huawei Sans" panose="020C0503030203020204" pitchFamily="34" charset="0"/>
              </a:rPr>
              <a:t>DAD</a:t>
            </a:r>
            <a:endParaRPr lang="en-US" altLang="zh-CN" dirty="0">
              <a:solidFill>
                <a:schemeClr val="bg1">
                  <a:lumMod val="50000"/>
                </a:schemeClr>
              </a:solidFill>
              <a:latin typeface="Huawei Sans" panose="020C0503030203020204" pitchFamily="34" charset="0"/>
            </a:endParaRPr>
          </a:p>
          <a:p>
            <a:pPr marL="804863" lvl="1" indent="-338138"/>
            <a:r>
              <a:rPr dirty="0">
                <a:solidFill>
                  <a:schemeClr val="bg1">
                    <a:lumMod val="50000"/>
                  </a:schemeClr>
                </a:solidFill>
                <a:latin typeface="Huawei Sans" panose="020C0503030203020204" pitchFamily="34" charset="0"/>
              </a:rPr>
              <a:t>Redirection</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9175664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文本占位符 75"/>
          <p:cNvSpPr>
            <a:spLocks noGrp="1"/>
          </p:cNvSpPr>
          <p:nvPr>
            <p:ph type="body" sz="quarter" idx="10"/>
          </p:nvPr>
        </p:nvSpPr>
        <p:spPr bwMode="gray"/>
        <p:txBody>
          <a:bodyPr wrap="square">
            <a:noAutofit/>
          </a:bodyPr>
          <a:lstStyle/>
          <a:p>
            <a:pPr marL="0" indent="0" algn="l">
              <a:lnSpc>
                <a:spcPct val="100000"/>
              </a:lnSpc>
              <a:buNone/>
            </a:pPr>
            <a:r>
              <a:rPr sz="1800" dirty="0">
                <a:latin typeface="Huawei Sans" panose="020C0503030203020204" pitchFamily="34" charset="0"/>
              </a:rPr>
              <a:t>RFC 2461 defines the IPv6 Neighbor Discovery Protocol (NDP), which is a core component in IPv6. Its functions are as follows:</a:t>
            </a:r>
            <a:endParaRPr lang="zh-CN" altLang="en-US"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NDP Overview</a:t>
            </a:r>
            <a:endParaRPr lang="zh-CN" altLang="en-US" dirty="0">
              <a:latin typeface="Huawei Sans" panose="020C0503030203020204" pitchFamily="34" charset="0"/>
            </a:endParaRPr>
          </a:p>
        </p:txBody>
      </p:sp>
      <p:grpSp>
        <p:nvGrpSpPr>
          <p:cNvPr id="43" name="Group 23"/>
          <p:cNvGrpSpPr/>
          <p:nvPr/>
        </p:nvGrpSpPr>
        <p:grpSpPr bwMode="gray">
          <a:xfrm>
            <a:off x="976317" y="3921537"/>
            <a:ext cx="935623" cy="338554"/>
            <a:chOff x="403635" y="4193257"/>
            <a:chExt cx="935623" cy="338554"/>
          </a:xfrm>
        </p:grpSpPr>
        <p:cxnSp>
          <p:nvCxnSpPr>
            <p:cNvPr id="44" name="直接连接符 20"/>
            <p:cNvCxnSpPr/>
            <p:nvPr/>
          </p:nvCxnSpPr>
          <p:spPr bwMode="gray">
            <a:xfrm>
              <a:off x="600742" y="4339450"/>
              <a:ext cx="738516" cy="0"/>
            </a:xfrm>
            <a:prstGeom prst="line">
              <a:avLst/>
            </a:prstGeom>
            <a:ln w="19050">
              <a:solidFill>
                <a:srgbClr val="99DFF9"/>
              </a:solidFill>
            </a:ln>
          </p:spPr>
          <p:style>
            <a:lnRef idx="1">
              <a:schemeClr val="accent1"/>
            </a:lnRef>
            <a:fillRef idx="0">
              <a:schemeClr val="accent1"/>
            </a:fillRef>
            <a:effectRef idx="0">
              <a:schemeClr val="accent1"/>
            </a:effectRef>
            <a:fontRef idx="minor">
              <a:schemeClr val="tx1"/>
            </a:fontRef>
          </p:style>
        </p:cxnSp>
        <p:sp>
          <p:nvSpPr>
            <p:cNvPr id="45" name="TextBox 25"/>
            <p:cNvSpPr txBox="1"/>
            <p:nvPr/>
          </p:nvSpPr>
          <p:spPr bwMode="gray">
            <a:xfrm>
              <a:off x="403635" y="4193257"/>
              <a:ext cx="730430" cy="338554"/>
            </a:xfrm>
            <a:prstGeom prst="rect">
              <a:avLst/>
            </a:prstGeom>
            <a:solidFill>
              <a:srgbClr val="F2FBFE"/>
            </a:solidFill>
            <a:ln w="19050">
              <a:solidFill>
                <a:srgbClr val="99DFF9"/>
              </a:solidFill>
            </a:ln>
          </p:spPr>
          <p:txBody>
            <a:bodyPr wrap="square" rtlCol="0">
              <a:noAutofit/>
            </a:bodyPr>
            <a:lstStyle/>
            <a:p>
              <a:pPr algn="ctr" fontAlgn="ctr"/>
              <a:r>
                <a:rPr sz="1400">
                  <a:latin typeface="Huawei Sans" panose="020C0503030203020204" pitchFamily="34" charset="0"/>
                </a:rPr>
                <a:t>NDP</a:t>
              </a:r>
              <a:endParaRPr lang="zh-CN" altLang="en-US" sz="1400" dirty="0">
                <a:latin typeface="Huawei Sans" panose="020C0503030203020204" pitchFamily="34" charset="0"/>
                <a:cs typeface="Arial" pitchFamily="34" charset="0"/>
              </a:endParaRPr>
            </a:p>
          </p:txBody>
        </p:sp>
      </p:grpSp>
      <p:cxnSp>
        <p:nvCxnSpPr>
          <p:cNvPr id="46" name="直接连接符 23"/>
          <p:cNvCxnSpPr/>
          <p:nvPr/>
        </p:nvCxnSpPr>
        <p:spPr bwMode="gray">
          <a:xfrm flipV="1">
            <a:off x="1911940" y="2257682"/>
            <a:ext cx="0" cy="3620096"/>
          </a:xfrm>
          <a:prstGeom prst="line">
            <a:avLst/>
          </a:prstGeom>
          <a:ln w="19050">
            <a:solidFill>
              <a:srgbClr val="99DFF9"/>
            </a:solidFill>
          </a:ln>
        </p:spPr>
        <p:style>
          <a:lnRef idx="1">
            <a:schemeClr val="accent1"/>
          </a:lnRef>
          <a:fillRef idx="0">
            <a:schemeClr val="accent1"/>
          </a:fillRef>
          <a:effectRef idx="0">
            <a:schemeClr val="accent1"/>
          </a:effectRef>
          <a:fontRef idx="minor">
            <a:schemeClr val="tx1"/>
          </a:fontRef>
        </p:style>
      </p:cxnSp>
      <p:grpSp>
        <p:nvGrpSpPr>
          <p:cNvPr id="47" name="Group 27"/>
          <p:cNvGrpSpPr/>
          <p:nvPr/>
        </p:nvGrpSpPr>
        <p:grpSpPr bwMode="gray">
          <a:xfrm>
            <a:off x="1911940" y="4411090"/>
            <a:ext cx="2012359" cy="522000"/>
            <a:chOff x="2065888" y="3662630"/>
            <a:chExt cx="2263434" cy="219675"/>
          </a:xfrm>
          <a:solidFill>
            <a:srgbClr val="F2FBFE"/>
          </a:solidFill>
        </p:grpSpPr>
        <p:cxnSp>
          <p:nvCxnSpPr>
            <p:cNvPr id="48" name="直接连接符 33"/>
            <p:cNvCxnSpPr/>
            <p:nvPr/>
          </p:nvCxnSpPr>
          <p:spPr bwMode="gray">
            <a:xfrm>
              <a:off x="2065888" y="3772468"/>
              <a:ext cx="738516" cy="0"/>
            </a:xfrm>
            <a:prstGeom prst="line">
              <a:avLst/>
            </a:prstGeom>
            <a:grpFill/>
            <a:ln w="19050">
              <a:solidFill>
                <a:srgbClr val="99DFF9"/>
              </a:solidFill>
            </a:ln>
          </p:spPr>
          <p:style>
            <a:lnRef idx="1">
              <a:schemeClr val="accent1"/>
            </a:lnRef>
            <a:fillRef idx="0">
              <a:schemeClr val="accent1"/>
            </a:fillRef>
            <a:effectRef idx="0">
              <a:schemeClr val="accent1"/>
            </a:effectRef>
            <a:fontRef idx="minor">
              <a:schemeClr val="tx1"/>
            </a:fontRef>
          </p:style>
        </p:cxnSp>
        <p:sp>
          <p:nvSpPr>
            <p:cNvPr id="49" name="TextBox 8"/>
            <p:cNvSpPr txBox="1"/>
            <p:nvPr/>
          </p:nvSpPr>
          <p:spPr bwMode="gray">
            <a:xfrm>
              <a:off x="2517314" y="3662630"/>
              <a:ext cx="1812008" cy="219675"/>
            </a:xfrm>
            <a:prstGeom prst="rect">
              <a:avLst/>
            </a:prstGeom>
            <a:grpFill/>
            <a:ln w="19050">
              <a:solidFill>
                <a:srgbClr val="99DFF9"/>
              </a:solidFill>
            </a:ln>
          </p:spPr>
          <p:txBody>
            <a:bodyPr wrap="square" rtlCol="0" anchor="ctr">
              <a:noAutofit/>
            </a:bodyPr>
            <a:lstStyle/>
            <a:p>
              <a:pPr algn="ctr" fontAlgn="ctr"/>
              <a:r>
                <a:rPr sz="1400" dirty="0">
                  <a:latin typeface="Huawei Sans" panose="020C0503030203020204" pitchFamily="34" charset="0"/>
                </a:rPr>
                <a:t>Neighbor state tracing</a:t>
              </a:r>
              <a:endParaRPr lang="zh-CN" altLang="en-US" sz="1400" dirty="0">
                <a:latin typeface="Huawei Sans" panose="020C0503030203020204" pitchFamily="34" charset="0"/>
                <a:cs typeface="Arial" pitchFamily="34" charset="0"/>
              </a:endParaRPr>
            </a:p>
          </p:txBody>
        </p:sp>
      </p:grpSp>
      <p:grpSp>
        <p:nvGrpSpPr>
          <p:cNvPr id="50" name="Group 30"/>
          <p:cNvGrpSpPr/>
          <p:nvPr/>
        </p:nvGrpSpPr>
        <p:grpSpPr bwMode="gray">
          <a:xfrm>
            <a:off x="1911940" y="5013629"/>
            <a:ext cx="2012359" cy="522000"/>
            <a:chOff x="2065888" y="4482644"/>
            <a:chExt cx="2263434" cy="219675"/>
          </a:xfrm>
          <a:solidFill>
            <a:srgbClr val="F2FBFE"/>
          </a:solidFill>
        </p:grpSpPr>
        <p:cxnSp>
          <p:nvCxnSpPr>
            <p:cNvPr id="51" name="直接连接符 35"/>
            <p:cNvCxnSpPr/>
            <p:nvPr/>
          </p:nvCxnSpPr>
          <p:spPr bwMode="gray">
            <a:xfrm>
              <a:off x="2065888" y="4617768"/>
              <a:ext cx="738516" cy="0"/>
            </a:xfrm>
            <a:prstGeom prst="line">
              <a:avLst/>
            </a:prstGeom>
            <a:grpFill/>
            <a:ln w="19050">
              <a:solidFill>
                <a:srgbClr val="99DFF9"/>
              </a:solidFill>
            </a:ln>
          </p:spPr>
          <p:style>
            <a:lnRef idx="1">
              <a:schemeClr val="accent1"/>
            </a:lnRef>
            <a:fillRef idx="0">
              <a:schemeClr val="accent1"/>
            </a:fillRef>
            <a:effectRef idx="0">
              <a:schemeClr val="accent1"/>
            </a:effectRef>
            <a:fontRef idx="minor">
              <a:schemeClr val="tx1"/>
            </a:fontRef>
          </p:style>
        </p:cxnSp>
        <p:sp>
          <p:nvSpPr>
            <p:cNvPr id="52" name="TextBox 11"/>
            <p:cNvSpPr txBox="1"/>
            <p:nvPr/>
          </p:nvSpPr>
          <p:spPr bwMode="gray">
            <a:xfrm>
              <a:off x="2517314" y="4482644"/>
              <a:ext cx="1812008" cy="219675"/>
            </a:xfrm>
            <a:prstGeom prst="rect">
              <a:avLst/>
            </a:prstGeom>
            <a:grpFill/>
            <a:ln w="19050">
              <a:solidFill>
                <a:srgbClr val="99DFF9"/>
              </a:solidFill>
            </a:ln>
          </p:spPr>
          <p:txBody>
            <a:bodyPr wrap="square" rtlCol="0" anchor="ctr">
              <a:noAutofit/>
            </a:bodyPr>
            <a:lstStyle/>
            <a:p>
              <a:pPr algn="ctr" fontAlgn="ctr"/>
              <a:r>
                <a:rPr sz="1400" dirty="0">
                  <a:latin typeface="Huawei Sans" panose="020C0503030203020204" pitchFamily="34" charset="0"/>
                </a:rPr>
                <a:t>Prefix readdressing</a:t>
              </a:r>
              <a:endParaRPr lang="zh-CN" altLang="en-US" sz="1400" dirty="0">
                <a:latin typeface="Huawei Sans" panose="020C0503030203020204" pitchFamily="34" charset="0"/>
                <a:cs typeface="Arial" pitchFamily="34" charset="0"/>
              </a:endParaRPr>
            </a:p>
          </p:txBody>
        </p:sp>
      </p:grpSp>
      <p:grpSp>
        <p:nvGrpSpPr>
          <p:cNvPr id="53" name="Group 33"/>
          <p:cNvGrpSpPr/>
          <p:nvPr/>
        </p:nvGrpSpPr>
        <p:grpSpPr bwMode="gray">
          <a:xfrm>
            <a:off x="1911940" y="5616167"/>
            <a:ext cx="2012359" cy="522000"/>
            <a:chOff x="2065888" y="4892650"/>
            <a:chExt cx="2263434" cy="219675"/>
          </a:xfrm>
          <a:solidFill>
            <a:srgbClr val="F2FBFE"/>
          </a:solidFill>
        </p:grpSpPr>
        <p:cxnSp>
          <p:nvCxnSpPr>
            <p:cNvPr id="54" name="直接连接符 36"/>
            <p:cNvCxnSpPr/>
            <p:nvPr/>
          </p:nvCxnSpPr>
          <p:spPr bwMode="gray">
            <a:xfrm>
              <a:off x="2065888" y="5002488"/>
              <a:ext cx="738516" cy="0"/>
            </a:xfrm>
            <a:prstGeom prst="line">
              <a:avLst/>
            </a:prstGeom>
            <a:grpFill/>
            <a:ln w="19050">
              <a:solidFill>
                <a:srgbClr val="99DFF9"/>
              </a:solidFill>
            </a:ln>
          </p:spPr>
          <p:style>
            <a:lnRef idx="1">
              <a:schemeClr val="accent1"/>
            </a:lnRef>
            <a:fillRef idx="0">
              <a:schemeClr val="accent1"/>
            </a:fillRef>
            <a:effectRef idx="0">
              <a:schemeClr val="accent1"/>
            </a:effectRef>
            <a:fontRef idx="minor">
              <a:schemeClr val="tx1"/>
            </a:fontRef>
          </p:style>
        </p:cxnSp>
        <p:sp>
          <p:nvSpPr>
            <p:cNvPr id="55" name="TextBox 12"/>
            <p:cNvSpPr txBox="1"/>
            <p:nvPr/>
          </p:nvSpPr>
          <p:spPr bwMode="gray">
            <a:xfrm>
              <a:off x="2517314" y="4892650"/>
              <a:ext cx="1812008" cy="219675"/>
            </a:xfrm>
            <a:prstGeom prst="rect">
              <a:avLst/>
            </a:prstGeom>
            <a:grpFill/>
            <a:ln w="19050">
              <a:solidFill>
                <a:srgbClr val="99DFF9"/>
              </a:solidFill>
            </a:ln>
          </p:spPr>
          <p:txBody>
            <a:bodyPr wrap="square" rtlCol="0" anchor="ctr">
              <a:noAutofit/>
            </a:bodyPr>
            <a:lstStyle/>
            <a:p>
              <a:pPr algn="ctr" fontAlgn="ctr"/>
              <a:r>
                <a:rPr sz="1400">
                  <a:latin typeface="Huawei Sans" panose="020C0503030203020204" pitchFamily="34" charset="0"/>
                </a:rPr>
                <a:t>Redirection</a:t>
              </a:r>
              <a:endParaRPr lang="zh-CN" altLang="en-US" sz="1400" dirty="0">
                <a:latin typeface="Huawei Sans" panose="020C0503030203020204" pitchFamily="34" charset="0"/>
                <a:cs typeface="Arial" pitchFamily="34" charset="0"/>
              </a:endParaRPr>
            </a:p>
          </p:txBody>
        </p:sp>
      </p:grpSp>
      <p:grpSp>
        <p:nvGrpSpPr>
          <p:cNvPr id="56" name="Group 36"/>
          <p:cNvGrpSpPr/>
          <p:nvPr/>
        </p:nvGrpSpPr>
        <p:grpSpPr bwMode="gray">
          <a:xfrm>
            <a:off x="1911940" y="2603473"/>
            <a:ext cx="2012359" cy="522000"/>
            <a:chOff x="2065888" y="3252623"/>
            <a:chExt cx="2263434" cy="219675"/>
          </a:xfrm>
          <a:solidFill>
            <a:srgbClr val="F2FBFE"/>
          </a:solidFill>
        </p:grpSpPr>
        <p:cxnSp>
          <p:nvCxnSpPr>
            <p:cNvPr id="57" name="直接连接符 32"/>
            <p:cNvCxnSpPr/>
            <p:nvPr/>
          </p:nvCxnSpPr>
          <p:spPr bwMode="gray">
            <a:xfrm>
              <a:off x="2065888" y="3362461"/>
              <a:ext cx="738516" cy="0"/>
            </a:xfrm>
            <a:prstGeom prst="line">
              <a:avLst/>
            </a:prstGeom>
            <a:grpFill/>
            <a:ln w="19050">
              <a:solidFill>
                <a:srgbClr val="99DFF9"/>
              </a:solidFill>
            </a:ln>
          </p:spPr>
          <p:style>
            <a:lnRef idx="1">
              <a:schemeClr val="accent1"/>
            </a:lnRef>
            <a:fillRef idx="0">
              <a:schemeClr val="accent1"/>
            </a:fillRef>
            <a:effectRef idx="0">
              <a:schemeClr val="accent1"/>
            </a:effectRef>
            <a:fontRef idx="minor">
              <a:schemeClr val="tx1"/>
            </a:fontRef>
          </p:style>
        </p:cxnSp>
        <p:sp>
          <p:nvSpPr>
            <p:cNvPr id="58" name="TextBox 7"/>
            <p:cNvSpPr txBox="1"/>
            <p:nvPr/>
          </p:nvSpPr>
          <p:spPr bwMode="gray">
            <a:xfrm>
              <a:off x="2517314" y="3252623"/>
              <a:ext cx="1812008" cy="219675"/>
            </a:xfrm>
            <a:prstGeom prst="rect">
              <a:avLst/>
            </a:prstGeom>
            <a:grpFill/>
            <a:ln w="19050">
              <a:solidFill>
                <a:srgbClr val="99DFF9"/>
              </a:solidFill>
            </a:ln>
          </p:spPr>
          <p:txBody>
            <a:bodyPr wrap="square" lIns="36000" rIns="36000" rtlCol="0" anchor="ctr">
              <a:noAutofit/>
            </a:bodyPr>
            <a:lstStyle/>
            <a:p>
              <a:pPr algn="ctr" fontAlgn="ctr"/>
              <a:r>
                <a:rPr sz="1400" dirty="0">
                  <a:latin typeface="Huawei Sans" panose="020C0503030203020204" pitchFamily="34" charset="0"/>
                </a:rPr>
                <a:t>Stateless address </a:t>
              </a:r>
              <a:r>
                <a:rPr sz="1400" dirty="0" err="1">
                  <a:latin typeface="Huawei Sans" panose="020C0503030203020204" pitchFamily="34" charset="0"/>
                </a:rPr>
                <a:t>autoconfiguration</a:t>
              </a:r>
              <a:endParaRPr lang="zh-CN" altLang="en-US" sz="1400" dirty="0">
                <a:latin typeface="Huawei Sans" panose="020C0503030203020204" pitchFamily="34" charset="0"/>
                <a:cs typeface="Arial" pitchFamily="34" charset="0"/>
              </a:endParaRPr>
            </a:p>
          </p:txBody>
        </p:sp>
      </p:grpSp>
      <p:sp>
        <p:nvSpPr>
          <p:cNvPr id="60" name="Rectangle 41"/>
          <p:cNvSpPr/>
          <p:nvPr/>
        </p:nvSpPr>
        <p:spPr bwMode="gray">
          <a:xfrm>
            <a:off x="4039782" y="2000934"/>
            <a:ext cx="6466675" cy="523220"/>
          </a:xfrm>
          <a:prstGeom prst="rect">
            <a:avLst/>
          </a:prstGeom>
          <a:ln>
            <a:solidFill>
              <a:srgbClr val="00B0F0"/>
            </a:solidFill>
          </a:ln>
        </p:spPr>
        <p:txBody>
          <a:bodyPr wrap="square" anchor="ctr" anchorCtr="0">
            <a:noAutofit/>
          </a:bodyPr>
          <a:lstStyle/>
          <a:p>
            <a:pPr lvl="0" fontAlgn="ctr"/>
            <a:r>
              <a:rPr sz="1400" dirty="0">
                <a:latin typeface="Huawei Sans" panose="020C0503030203020204" pitchFamily="34" charset="0"/>
              </a:rPr>
              <a:t>Discovers routers on a link and obtains information advertised by them.</a:t>
            </a:r>
          </a:p>
        </p:txBody>
      </p:sp>
      <p:sp>
        <p:nvSpPr>
          <p:cNvPr id="61" name="Rectangle 42"/>
          <p:cNvSpPr/>
          <p:nvPr/>
        </p:nvSpPr>
        <p:spPr bwMode="gray">
          <a:xfrm>
            <a:off x="4039782" y="2603473"/>
            <a:ext cx="6466675" cy="523220"/>
          </a:xfrm>
          <a:prstGeom prst="rect">
            <a:avLst/>
          </a:prstGeom>
          <a:ln>
            <a:solidFill>
              <a:srgbClr val="00B0F0"/>
            </a:solidFill>
          </a:ln>
        </p:spPr>
        <p:txBody>
          <a:bodyPr wrap="square" anchor="ctr" anchorCtr="0">
            <a:noAutofit/>
          </a:bodyPr>
          <a:lstStyle/>
          <a:p>
            <a:pPr lvl="0" fontAlgn="ctr"/>
            <a:r>
              <a:rPr sz="1400">
                <a:latin typeface="Huawei Sans" panose="020C0503030203020204" pitchFamily="34" charset="0"/>
              </a:rPr>
              <a:t>A terminal automatically generates an IPv6 address based on the address prefix advertised by a router.</a:t>
            </a:r>
            <a:endParaRPr lang="zh-CN" altLang="en-US" sz="1400" dirty="0">
              <a:latin typeface="Huawei Sans" panose="020C0503030203020204" pitchFamily="34" charset="0"/>
            </a:endParaRPr>
          </a:p>
        </p:txBody>
      </p:sp>
      <p:sp>
        <p:nvSpPr>
          <p:cNvPr id="62" name="Rectangle 43"/>
          <p:cNvSpPr/>
          <p:nvPr/>
        </p:nvSpPr>
        <p:spPr bwMode="gray">
          <a:xfrm>
            <a:off x="4039783" y="4411090"/>
            <a:ext cx="6466674" cy="523220"/>
          </a:xfrm>
          <a:prstGeom prst="rect">
            <a:avLst/>
          </a:prstGeom>
          <a:ln>
            <a:solidFill>
              <a:srgbClr val="00B0F0"/>
            </a:solidFill>
          </a:ln>
        </p:spPr>
        <p:txBody>
          <a:bodyPr wrap="square" anchor="ctr" anchorCtr="0">
            <a:noAutofit/>
          </a:bodyPr>
          <a:lstStyle/>
          <a:p>
            <a:pPr lvl="0" fontAlgn="ctr"/>
            <a:r>
              <a:rPr sz="1400">
                <a:latin typeface="Huawei Sans" panose="020C0503030203020204" pitchFamily="34" charset="0"/>
              </a:rPr>
              <a:t>Discovers neighbors on a link through NDP and traces the neighbor state.</a:t>
            </a:r>
            <a:endParaRPr lang="zh-CN" altLang="en-US" sz="1400" dirty="0">
              <a:latin typeface="Huawei Sans" panose="020C0503030203020204" pitchFamily="34" charset="0"/>
            </a:endParaRPr>
          </a:p>
        </p:txBody>
      </p:sp>
      <p:grpSp>
        <p:nvGrpSpPr>
          <p:cNvPr id="63" name="Group 44"/>
          <p:cNvGrpSpPr/>
          <p:nvPr/>
        </p:nvGrpSpPr>
        <p:grpSpPr bwMode="gray">
          <a:xfrm>
            <a:off x="1911940" y="2000934"/>
            <a:ext cx="2012359" cy="522000"/>
            <a:chOff x="2065888" y="2877433"/>
            <a:chExt cx="2263434" cy="150041"/>
          </a:xfrm>
          <a:solidFill>
            <a:srgbClr val="F2FBFE"/>
          </a:solidFill>
        </p:grpSpPr>
        <p:cxnSp>
          <p:nvCxnSpPr>
            <p:cNvPr id="64" name="直接连接符 29"/>
            <p:cNvCxnSpPr/>
            <p:nvPr/>
          </p:nvCxnSpPr>
          <p:spPr bwMode="gray">
            <a:xfrm>
              <a:off x="2065888" y="2952454"/>
              <a:ext cx="738516" cy="0"/>
            </a:xfrm>
            <a:prstGeom prst="line">
              <a:avLst/>
            </a:prstGeom>
            <a:grpFill/>
            <a:ln w="19050">
              <a:solidFill>
                <a:srgbClr val="99DFF9"/>
              </a:solidFill>
            </a:ln>
          </p:spPr>
          <p:style>
            <a:lnRef idx="1">
              <a:schemeClr val="accent1"/>
            </a:lnRef>
            <a:fillRef idx="0">
              <a:schemeClr val="accent1"/>
            </a:fillRef>
            <a:effectRef idx="0">
              <a:schemeClr val="accent1"/>
            </a:effectRef>
            <a:fontRef idx="minor">
              <a:schemeClr val="tx1"/>
            </a:fontRef>
          </p:style>
        </p:cxnSp>
        <p:sp>
          <p:nvSpPr>
            <p:cNvPr id="65" name="TextBox 6"/>
            <p:cNvSpPr txBox="1"/>
            <p:nvPr/>
          </p:nvSpPr>
          <p:spPr bwMode="gray">
            <a:xfrm>
              <a:off x="2517313" y="2877433"/>
              <a:ext cx="1812009" cy="150041"/>
            </a:xfrm>
            <a:prstGeom prst="rect">
              <a:avLst/>
            </a:prstGeom>
            <a:grpFill/>
            <a:ln w="19050">
              <a:solidFill>
                <a:srgbClr val="99DFF9"/>
              </a:solidFill>
            </a:ln>
          </p:spPr>
          <p:txBody>
            <a:bodyPr wrap="square" rtlCol="0" anchor="ctr">
              <a:noAutofit/>
            </a:bodyPr>
            <a:lstStyle/>
            <a:p>
              <a:pPr algn="ctr" fontAlgn="ctr"/>
              <a:r>
                <a:rPr sz="1400">
                  <a:latin typeface="Huawei Sans" panose="020C0503030203020204" pitchFamily="34" charset="0"/>
                </a:rPr>
                <a:t>Router discovery</a:t>
              </a:r>
              <a:endParaRPr lang="zh-CN" altLang="en-US" sz="1400" dirty="0">
                <a:latin typeface="Huawei Sans" panose="020C0503030203020204" pitchFamily="34" charset="0"/>
                <a:cs typeface="Arial" pitchFamily="34" charset="0"/>
              </a:endParaRPr>
            </a:p>
          </p:txBody>
        </p:sp>
      </p:grpSp>
      <p:grpSp>
        <p:nvGrpSpPr>
          <p:cNvPr id="66" name="Group 47"/>
          <p:cNvGrpSpPr/>
          <p:nvPr/>
        </p:nvGrpSpPr>
        <p:grpSpPr bwMode="gray">
          <a:xfrm>
            <a:off x="1911940" y="3206012"/>
            <a:ext cx="2012359" cy="522000"/>
            <a:chOff x="2065888" y="4072637"/>
            <a:chExt cx="2017166" cy="219675"/>
          </a:xfrm>
          <a:solidFill>
            <a:srgbClr val="F2FBFE"/>
          </a:solidFill>
        </p:grpSpPr>
        <p:cxnSp>
          <p:nvCxnSpPr>
            <p:cNvPr id="67" name="直接连接符 34"/>
            <p:cNvCxnSpPr/>
            <p:nvPr/>
          </p:nvCxnSpPr>
          <p:spPr bwMode="gray">
            <a:xfrm>
              <a:off x="2065888" y="4182475"/>
              <a:ext cx="738516" cy="0"/>
            </a:xfrm>
            <a:prstGeom prst="line">
              <a:avLst/>
            </a:prstGeom>
            <a:grpFill/>
            <a:ln w="19050">
              <a:solidFill>
                <a:srgbClr val="99DFF9"/>
              </a:solidFill>
            </a:ln>
          </p:spPr>
          <p:style>
            <a:lnRef idx="1">
              <a:schemeClr val="accent1"/>
            </a:lnRef>
            <a:fillRef idx="0">
              <a:schemeClr val="accent1"/>
            </a:fillRef>
            <a:effectRef idx="0">
              <a:schemeClr val="accent1"/>
            </a:effectRef>
            <a:fontRef idx="minor">
              <a:schemeClr val="tx1"/>
            </a:fontRef>
          </p:style>
        </p:cxnSp>
        <p:sp>
          <p:nvSpPr>
            <p:cNvPr id="68" name="TextBox 10"/>
            <p:cNvSpPr txBox="1"/>
            <p:nvPr/>
          </p:nvSpPr>
          <p:spPr bwMode="gray">
            <a:xfrm>
              <a:off x="2468197" y="4072637"/>
              <a:ext cx="1614857" cy="219675"/>
            </a:xfrm>
            <a:prstGeom prst="rect">
              <a:avLst/>
            </a:prstGeom>
            <a:grpFill/>
            <a:ln w="19050">
              <a:solidFill>
                <a:srgbClr val="99DFF9"/>
              </a:solidFill>
            </a:ln>
          </p:spPr>
          <p:txBody>
            <a:bodyPr wrap="square" rtlCol="0" anchor="ctr">
              <a:noAutofit/>
            </a:bodyPr>
            <a:lstStyle/>
            <a:p>
              <a:pPr algn="ctr" fontAlgn="ctr"/>
              <a:r>
                <a:rPr sz="1400">
                  <a:latin typeface="Huawei Sans" panose="020C0503030203020204" pitchFamily="34" charset="0"/>
                </a:rPr>
                <a:t>DAD</a:t>
              </a:r>
              <a:endParaRPr lang="zh-CN" altLang="en-US" sz="1400" dirty="0">
                <a:latin typeface="Huawei Sans" panose="020C0503030203020204" pitchFamily="34" charset="0"/>
                <a:cs typeface="Arial" pitchFamily="34" charset="0"/>
              </a:endParaRPr>
            </a:p>
          </p:txBody>
        </p:sp>
      </p:grpSp>
      <p:sp>
        <p:nvSpPr>
          <p:cNvPr id="69" name="Rectangle 50"/>
          <p:cNvSpPr/>
          <p:nvPr/>
        </p:nvSpPr>
        <p:spPr bwMode="gray">
          <a:xfrm>
            <a:off x="4039782" y="3206012"/>
            <a:ext cx="6466675" cy="523220"/>
          </a:xfrm>
          <a:prstGeom prst="rect">
            <a:avLst/>
          </a:prstGeom>
          <a:ln>
            <a:solidFill>
              <a:srgbClr val="00B0F0"/>
            </a:solidFill>
          </a:ln>
        </p:spPr>
        <p:txBody>
          <a:bodyPr wrap="square" anchor="ctr" anchorCtr="0">
            <a:noAutofit/>
          </a:bodyPr>
          <a:lstStyle/>
          <a:p>
            <a:pPr lvl="0" fontAlgn="ctr"/>
            <a:r>
              <a:rPr sz="1400" dirty="0">
                <a:latin typeface="Huawei Sans" panose="020C0503030203020204" pitchFamily="34" charset="0"/>
              </a:rPr>
              <a:t>Detects duplicate addresses and ensures that no address conflict occurs.</a:t>
            </a:r>
            <a:endParaRPr lang="zh-CN" altLang="en-US" sz="1400" dirty="0">
              <a:latin typeface="Huawei Sans" panose="020C0503030203020204" pitchFamily="34" charset="0"/>
            </a:endParaRPr>
          </a:p>
        </p:txBody>
      </p:sp>
      <p:grpSp>
        <p:nvGrpSpPr>
          <p:cNvPr id="70" name="Group 51"/>
          <p:cNvGrpSpPr/>
          <p:nvPr/>
        </p:nvGrpSpPr>
        <p:grpSpPr bwMode="gray">
          <a:xfrm>
            <a:off x="1911940" y="3808551"/>
            <a:ext cx="2012359" cy="522000"/>
            <a:chOff x="2065888" y="2842616"/>
            <a:chExt cx="2263434" cy="219675"/>
          </a:xfrm>
          <a:solidFill>
            <a:srgbClr val="F2FBFE"/>
          </a:solidFill>
        </p:grpSpPr>
        <p:cxnSp>
          <p:nvCxnSpPr>
            <p:cNvPr id="71" name="直接连接符 29"/>
            <p:cNvCxnSpPr/>
            <p:nvPr/>
          </p:nvCxnSpPr>
          <p:spPr bwMode="gray">
            <a:xfrm>
              <a:off x="2065888" y="2952454"/>
              <a:ext cx="738516" cy="0"/>
            </a:xfrm>
            <a:prstGeom prst="line">
              <a:avLst/>
            </a:prstGeom>
            <a:grpFill/>
            <a:ln w="19050">
              <a:solidFill>
                <a:srgbClr val="99DFF9"/>
              </a:solidFill>
            </a:ln>
          </p:spPr>
          <p:style>
            <a:lnRef idx="1">
              <a:schemeClr val="accent1"/>
            </a:lnRef>
            <a:fillRef idx="0">
              <a:schemeClr val="accent1"/>
            </a:fillRef>
            <a:effectRef idx="0">
              <a:schemeClr val="accent1"/>
            </a:effectRef>
            <a:fontRef idx="minor">
              <a:schemeClr val="tx1"/>
            </a:fontRef>
          </p:style>
        </p:cxnSp>
        <p:sp>
          <p:nvSpPr>
            <p:cNvPr id="72" name="TextBox 6"/>
            <p:cNvSpPr txBox="1"/>
            <p:nvPr/>
          </p:nvSpPr>
          <p:spPr bwMode="gray">
            <a:xfrm>
              <a:off x="2517314" y="2842616"/>
              <a:ext cx="1812008" cy="219675"/>
            </a:xfrm>
            <a:prstGeom prst="rect">
              <a:avLst/>
            </a:prstGeom>
            <a:grpFill/>
            <a:ln w="19050">
              <a:solidFill>
                <a:srgbClr val="99DFF9"/>
              </a:solidFill>
            </a:ln>
          </p:spPr>
          <p:txBody>
            <a:bodyPr wrap="square" rtlCol="0" anchor="ctr">
              <a:noAutofit/>
            </a:bodyPr>
            <a:lstStyle/>
            <a:p>
              <a:pPr algn="ctr" fontAlgn="ctr"/>
              <a:r>
                <a:rPr sz="1400" dirty="0">
                  <a:latin typeface="Huawei Sans" panose="020C0503030203020204" pitchFamily="34" charset="0"/>
                </a:rPr>
                <a:t>Address resolution</a:t>
              </a:r>
              <a:endParaRPr lang="zh-CN" altLang="en-US" sz="1400" dirty="0">
                <a:latin typeface="Huawei Sans" panose="020C0503030203020204" pitchFamily="34" charset="0"/>
                <a:cs typeface="Arial" pitchFamily="34" charset="0"/>
              </a:endParaRPr>
            </a:p>
          </p:txBody>
        </p:sp>
      </p:grpSp>
      <p:sp>
        <p:nvSpPr>
          <p:cNvPr id="73" name="Rectangle 54"/>
          <p:cNvSpPr/>
          <p:nvPr/>
        </p:nvSpPr>
        <p:spPr bwMode="gray">
          <a:xfrm>
            <a:off x="4039782" y="3808551"/>
            <a:ext cx="6466675" cy="523220"/>
          </a:xfrm>
          <a:prstGeom prst="rect">
            <a:avLst/>
          </a:prstGeom>
          <a:ln>
            <a:solidFill>
              <a:srgbClr val="00B0F0"/>
            </a:solidFill>
          </a:ln>
        </p:spPr>
        <p:txBody>
          <a:bodyPr wrap="square" anchor="ctr" anchorCtr="0">
            <a:noAutofit/>
          </a:bodyPr>
          <a:lstStyle/>
          <a:p>
            <a:pPr lvl="0" fontAlgn="ctr"/>
            <a:r>
              <a:rPr sz="1400">
                <a:latin typeface="Huawei Sans" panose="020C0503030203020204" pitchFamily="34" charset="0"/>
              </a:rPr>
              <a:t>Requests the link-layer address corresponding to a destination network address. This function is similar to ARP in IPv4.</a:t>
            </a:r>
            <a:endParaRPr lang="zh-CN" altLang="en-US" sz="1400" dirty="0">
              <a:latin typeface="Huawei Sans" panose="020C0503030203020204" pitchFamily="34" charset="0"/>
            </a:endParaRPr>
          </a:p>
        </p:txBody>
      </p:sp>
      <p:sp>
        <p:nvSpPr>
          <p:cNvPr id="74" name="Rectangle 55"/>
          <p:cNvSpPr/>
          <p:nvPr/>
        </p:nvSpPr>
        <p:spPr bwMode="gray">
          <a:xfrm>
            <a:off x="4039783" y="5013629"/>
            <a:ext cx="6466673" cy="523220"/>
          </a:xfrm>
          <a:prstGeom prst="rect">
            <a:avLst/>
          </a:prstGeom>
          <a:ln>
            <a:solidFill>
              <a:srgbClr val="00B0F0"/>
            </a:solidFill>
          </a:ln>
        </p:spPr>
        <p:txBody>
          <a:bodyPr wrap="square" anchor="ctr" anchorCtr="0">
            <a:noAutofit/>
          </a:bodyPr>
          <a:lstStyle/>
          <a:p>
            <a:pPr lvl="0" fontAlgn="ctr"/>
            <a:r>
              <a:rPr sz="1400" dirty="0">
                <a:latin typeface="Huawei Sans" panose="020C0503030203020204" pitchFamily="34" charset="0"/>
              </a:rPr>
              <a:t>A router flexibly sets an advertised address prefix to implement readdressing.</a:t>
            </a:r>
            <a:endParaRPr lang="zh-CN" altLang="en-US" sz="1400" dirty="0">
              <a:latin typeface="Huawei Sans" panose="020C0503030203020204" pitchFamily="34" charset="0"/>
            </a:endParaRPr>
          </a:p>
        </p:txBody>
      </p:sp>
      <p:sp>
        <p:nvSpPr>
          <p:cNvPr id="75" name="Rectangle 56"/>
          <p:cNvSpPr/>
          <p:nvPr/>
        </p:nvSpPr>
        <p:spPr bwMode="gray">
          <a:xfrm>
            <a:off x="4039783" y="5616167"/>
            <a:ext cx="6466673" cy="523220"/>
          </a:xfrm>
          <a:prstGeom prst="rect">
            <a:avLst/>
          </a:prstGeom>
          <a:ln>
            <a:solidFill>
              <a:srgbClr val="00B0F0"/>
            </a:solidFill>
          </a:ln>
        </p:spPr>
        <p:txBody>
          <a:bodyPr wrap="square" anchor="ctr" anchorCtr="0">
            <a:noAutofit/>
          </a:bodyPr>
          <a:lstStyle/>
          <a:p>
            <a:pPr lvl="0" fontAlgn="ctr"/>
            <a:r>
              <a:rPr sz="1400">
                <a:latin typeface="Huawei Sans" panose="020C0503030203020204" pitchFamily="34" charset="0"/>
              </a:rPr>
              <a:t>Informs other devices of the optimal next hop to a target network.</a:t>
            </a:r>
            <a:endParaRPr lang="zh-CN" altLang="en-US" sz="1400" dirty="0">
              <a:latin typeface="Huawei Sans" panose="020C0503030203020204" pitchFamily="34" charset="0"/>
            </a:endParaRPr>
          </a:p>
        </p:txBody>
      </p:sp>
    </p:spTree>
    <p:extLst>
      <p:ext uri="{BB962C8B-B14F-4D97-AF65-F5344CB8AC3E}">
        <p14:creationId xmlns:p14="http://schemas.microsoft.com/office/powerpoint/2010/main" val="29559111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spcBef>
                <a:spcPts val="0"/>
              </a:spcBef>
              <a:buNone/>
            </a:pPr>
            <a:r>
              <a:rPr sz="2000" dirty="0">
                <a:latin typeface="Huawei Sans" panose="020C0503030203020204" pitchFamily="34" charset="0"/>
              </a:rPr>
              <a:t>NDP uses the following ICMPv6 messages:</a:t>
            </a:r>
            <a:endParaRPr lang="en-US" altLang="zh-CN" sz="2000" dirty="0">
              <a:latin typeface="Huawei Sans" panose="020C0503030203020204" pitchFamily="34" charset="0"/>
            </a:endParaRPr>
          </a:p>
          <a:p>
            <a:pPr marL="357188" lvl="1" indent="-357188">
              <a:spcBef>
                <a:spcPts val="0"/>
              </a:spcBef>
            </a:pPr>
            <a:r>
              <a:rPr sz="1800" dirty="0">
                <a:latin typeface="Huawei Sans" panose="020C0503030203020204" pitchFamily="34" charset="0"/>
              </a:rPr>
              <a:t>Router Solicitation (RS)</a:t>
            </a:r>
          </a:p>
          <a:p>
            <a:pPr marL="357188" lvl="1" indent="-357188">
              <a:spcBef>
                <a:spcPts val="0"/>
              </a:spcBef>
            </a:pPr>
            <a:r>
              <a:rPr sz="1800" dirty="0">
                <a:latin typeface="Huawei Sans" panose="020C0503030203020204" pitchFamily="34" charset="0"/>
              </a:rPr>
              <a:t>Router Advertisement (RA)</a:t>
            </a:r>
          </a:p>
          <a:p>
            <a:pPr marL="357188" lvl="1" indent="-357188">
              <a:spcBef>
                <a:spcPts val="0"/>
              </a:spcBef>
            </a:pPr>
            <a:r>
              <a:rPr sz="1800" dirty="0">
                <a:latin typeface="Huawei Sans" panose="020C0503030203020204" pitchFamily="34" charset="0"/>
              </a:rPr>
              <a:t>Neighbor Solicitation (NS)</a:t>
            </a:r>
          </a:p>
          <a:p>
            <a:pPr marL="357188" lvl="1" indent="-357188">
              <a:spcBef>
                <a:spcPts val="0"/>
              </a:spcBef>
            </a:pPr>
            <a:r>
              <a:rPr sz="1800" dirty="0">
                <a:latin typeface="Huawei Sans" panose="020C0503030203020204" pitchFamily="34" charset="0"/>
              </a:rPr>
              <a:t>Neighbor Advertisement (NA)</a:t>
            </a:r>
          </a:p>
          <a:p>
            <a:pPr>
              <a:spcBef>
                <a:spcPts val="0"/>
              </a:spcBef>
            </a:pPr>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NDP Message Types and Functions</a:t>
            </a:r>
            <a:endParaRPr lang="zh-CN" altLang="en-US" dirty="0">
              <a:latin typeface="Huawei Sans" panose="020C0503030203020204" pitchFamily="34" charset="0"/>
            </a:endParaRPr>
          </a:p>
        </p:txBody>
      </p:sp>
      <p:graphicFrame>
        <p:nvGraphicFramePr>
          <p:cNvPr id="4" name="表格 45"/>
          <p:cNvGraphicFramePr>
            <a:graphicFrameLocks noGrp="1"/>
          </p:cNvGraphicFramePr>
          <p:nvPr>
            <p:extLst>
              <p:ext uri="{D42A27DB-BD31-4B8C-83A1-F6EECF244321}">
                <p14:modId xmlns:p14="http://schemas.microsoft.com/office/powerpoint/2010/main" val="3082002302"/>
              </p:ext>
            </p:extLst>
          </p:nvPr>
        </p:nvGraphicFramePr>
        <p:xfrm>
          <a:off x="911519" y="3579178"/>
          <a:ext cx="9524831" cy="2197150"/>
        </p:xfrm>
        <a:graphic>
          <a:graphicData uri="http://schemas.openxmlformats.org/drawingml/2006/table">
            <a:tbl>
              <a:tblPr firstRow="1" firstCol="1" lastRow="1" lastCol="1" bandRow="1" bandCol="1"/>
              <a:tblGrid>
                <a:gridCol w="2697297">
                  <a:extLst>
                    <a:ext uri="{9D8B030D-6E8A-4147-A177-3AD203B41FA5}">
                      <a16:colId xmlns:a16="http://schemas.microsoft.com/office/drawing/2014/main" val="20000"/>
                    </a:ext>
                  </a:extLst>
                </a:gridCol>
                <a:gridCol w="1264358">
                  <a:extLst>
                    <a:ext uri="{9D8B030D-6E8A-4147-A177-3AD203B41FA5}">
                      <a16:colId xmlns:a16="http://schemas.microsoft.com/office/drawing/2014/main" val="20001"/>
                    </a:ext>
                  </a:extLst>
                </a:gridCol>
                <a:gridCol w="1264358">
                  <a:extLst>
                    <a:ext uri="{9D8B030D-6E8A-4147-A177-3AD203B41FA5}">
                      <a16:colId xmlns:a16="http://schemas.microsoft.com/office/drawing/2014/main" val="20002"/>
                    </a:ext>
                  </a:extLst>
                </a:gridCol>
                <a:gridCol w="1264358">
                  <a:extLst>
                    <a:ext uri="{9D8B030D-6E8A-4147-A177-3AD203B41FA5}">
                      <a16:colId xmlns:a16="http://schemas.microsoft.com/office/drawing/2014/main" val="20003"/>
                    </a:ext>
                  </a:extLst>
                </a:gridCol>
                <a:gridCol w="1264358">
                  <a:extLst>
                    <a:ext uri="{9D8B030D-6E8A-4147-A177-3AD203B41FA5}">
                      <a16:colId xmlns:a16="http://schemas.microsoft.com/office/drawing/2014/main" val="20004"/>
                    </a:ext>
                  </a:extLst>
                </a:gridCol>
                <a:gridCol w="1770102">
                  <a:extLst>
                    <a:ext uri="{9D8B030D-6E8A-4147-A177-3AD203B41FA5}">
                      <a16:colId xmlns:a16="http://schemas.microsoft.com/office/drawing/2014/main" val="20005"/>
                    </a:ext>
                  </a:extLst>
                </a:gridCol>
              </a:tblGrid>
              <a:tr h="597685">
                <a:tc>
                  <a:txBody>
                    <a:bodyPr/>
                    <a:lstStyle/>
                    <a:p>
                      <a:pPr algn="r" fontAlgn="ctr">
                        <a:spcAft>
                          <a:spcPts val="0"/>
                        </a:spcAft>
                      </a:pPr>
                      <a:r>
                        <a:rPr sz="1300" b="1" dirty="0">
                          <a:solidFill>
                            <a:schemeClr val="bg1"/>
                          </a:solidFill>
                          <a:latin typeface="Huawei Sans" panose="020C0503030203020204" pitchFamily="34" charset="0"/>
                        </a:rPr>
                        <a:t>ICMPv6</a:t>
                      </a:r>
                    </a:p>
                    <a:p>
                      <a:pPr algn="r" fontAlgn="ctr">
                        <a:spcAft>
                          <a:spcPts val="0"/>
                        </a:spcAft>
                      </a:pPr>
                      <a:r>
                        <a:rPr sz="1300" b="1" dirty="0">
                          <a:solidFill>
                            <a:schemeClr val="bg1"/>
                          </a:solidFill>
                          <a:latin typeface="Huawei Sans" panose="020C0503030203020204" pitchFamily="34" charset="0"/>
                        </a:rPr>
                        <a:t>Message</a:t>
                      </a:r>
                      <a:endParaRPr lang="en-US" altLang="zh-CN" sz="1300" b="1" kern="100" dirty="0">
                        <a:solidFill>
                          <a:schemeClr val="bg1"/>
                        </a:solidFill>
                        <a:effectLst/>
                        <a:latin typeface="Huawei Sans" panose="020C0503030203020204" pitchFamily="34" charset="0"/>
                        <a:ea typeface="+mn-ea"/>
                        <a:cs typeface="Times New Roman"/>
                      </a:endParaRPr>
                    </a:p>
                    <a:p>
                      <a:pPr algn="l" fontAlgn="ctr">
                        <a:spcAft>
                          <a:spcPts val="0"/>
                        </a:spcAft>
                      </a:pPr>
                      <a:r>
                        <a:rPr sz="1300" b="1" dirty="0">
                          <a:solidFill>
                            <a:schemeClr val="bg1"/>
                          </a:solidFill>
                          <a:latin typeface="Huawei Sans" panose="020C0503030203020204" pitchFamily="34" charset="0"/>
                        </a:rPr>
                        <a:t>Function</a:t>
                      </a:r>
                      <a:endParaRPr lang="zh-CN" sz="1300" b="1" kern="100" dirty="0">
                        <a:solidFill>
                          <a:schemeClr val="bg1"/>
                        </a:solidFill>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ap="flat" cmpd="sng" algn="ctr">
                      <a:solidFill>
                        <a:srgbClr val="99DFF9"/>
                      </a:solidFill>
                      <a:prstDash val="solid"/>
                      <a:round/>
                      <a:headEnd type="none" w="med" len="med"/>
                      <a:tailEnd type="none" w="med" len="med"/>
                    </a:lnTlToBr>
                    <a:solidFill>
                      <a:srgbClr val="00B0F0"/>
                    </a:solidFill>
                  </a:tcPr>
                </a:tc>
                <a:tc>
                  <a:txBody>
                    <a:bodyPr/>
                    <a:lstStyle/>
                    <a:p>
                      <a:pPr algn="ctr" fontAlgn="ctr">
                        <a:spcAft>
                          <a:spcPts val="0"/>
                        </a:spcAft>
                      </a:pPr>
                      <a:r>
                        <a:rPr sz="1300" b="1" dirty="0">
                          <a:solidFill>
                            <a:schemeClr val="bg1"/>
                          </a:solidFill>
                          <a:latin typeface="Huawei Sans" panose="020C0503030203020204" pitchFamily="34" charset="0"/>
                        </a:rPr>
                        <a:t>RS (Type = 133)</a:t>
                      </a:r>
                      <a:endParaRPr lang="zh-CN" sz="1300" b="1" kern="100" dirty="0">
                        <a:solidFill>
                          <a:schemeClr val="bg1"/>
                        </a:solidFill>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ap="flat" cmpd="sng" algn="ctr">
                      <a:noFill/>
                      <a:prstDash val="solid"/>
                      <a:round/>
                      <a:headEnd type="none" w="med" len="med"/>
                      <a:tailEnd type="none" w="med" len="med"/>
                    </a:lnTlToBr>
                    <a:solidFill>
                      <a:srgbClr val="00B0F0"/>
                    </a:solidFill>
                  </a:tcPr>
                </a:tc>
                <a:tc>
                  <a:txBody>
                    <a:bodyPr/>
                    <a:lstStyle/>
                    <a:p>
                      <a:pPr algn="ctr" fontAlgn="ctr">
                        <a:spcAft>
                          <a:spcPts val="0"/>
                        </a:spcAft>
                      </a:pPr>
                      <a:r>
                        <a:rPr sz="1300" b="1" dirty="0">
                          <a:solidFill>
                            <a:schemeClr val="bg1"/>
                          </a:solidFill>
                          <a:latin typeface="Huawei Sans" panose="020C0503030203020204" pitchFamily="34" charset="0"/>
                        </a:rPr>
                        <a:t>RA (Type = 134)</a:t>
                      </a:r>
                      <a:endParaRPr lang="zh-CN" sz="1300" b="1" kern="100" dirty="0">
                        <a:solidFill>
                          <a:schemeClr val="bg1"/>
                        </a:solidFill>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ap="flat" cmpd="sng" algn="ctr">
                      <a:noFill/>
                      <a:prstDash val="solid"/>
                      <a:round/>
                      <a:headEnd type="none" w="med" len="med"/>
                      <a:tailEnd type="none" w="med" len="med"/>
                    </a:lnTlToBr>
                    <a:solidFill>
                      <a:srgbClr val="00B0F0"/>
                    </a:solidFill>
                  </a:tcPr>
                </a:tc>
                <a:tc>
                  <a:txBody>
                    <a:bodyPr/>
                    <a:lstStyle/>
                    <a:p>
                      <a:pPr algn="ctr" fontAlgn="ctr">
                        <a:spcAft>
                          <a:spcPts val="0"/>
                        </a:spcAft>
                      </a:pPr>
                      <a:r>
                        <a:rPr sz="1300" b="1">
                          <a:solidFill>
                            <a:schemeClr val="bg1"/>
                          </a:solidFill>
                          <a:latin typeface="Huawei Sans" panose="020C0503030203020204" pitchFamily="34" charset="0"/>
                        </a:rPr>
                        <a:t>NS (Type = 135)</a:t>
                      </a:r>
                      <a:endParaRPr lang="zh-CN" sz="1300" b="1" kern="100">
                        <a:solidFill>
                          <a:schemeClr val="bg1"/>
                        </a:solidFill>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spcAft>
                          <a:spcPts val="0"/>
                        </a:spcAft>
                      </a:pPr>
                      <a:r>
                        <a:rPr sz="1300" b="1">
                          <a:solidFill>
                            <a:schemeClr val="bg1"/>
                          </a:solidFill>
                          <a:latin typeface="Huawei Sans" panose="020C0503030203020204" pitchFamily="34" charset="0"/>
                        </a:rPr>
                        <a:t>NA (Type = 136)</a:t>
                      </a:r>
                      <a:endParaRPr lang="zh-CN" sz="1300" b="1" kern="100">
                        <a:solidFill>
                          <a:schemeClr val="bg1"/>
                        </a:solidFill>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spcAft>
                          <a:spcPts val="0"/>
                        </a:spcAft>
                      </a:pPr>
                      <a:r>
                        <a:rPr sz="1300" b="1" dirty="0">
                          <a:solidFill>
                            <a:schemeClr val="bg1"/>
                          </a:solidFill>
                          <a:latin typeface="Huawei Sans" panose="020C0503030203020204" pitchFamily="34" charset="0"/>
                        </a:rPr>
                        <a:t>Redirect (Type = 137)</a:t>
                      </a:r>
                      <a:endParaRPr lang="zh-CN" sz="1300" b="1" kern="100" dirty="0">
                        <a:solidFill>
                          <a:schemeClr val="bg1"/>
                        </a:solidFill>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319893">
                <a:tc>
                  <a:txBody>
                    <a:bodyPr/>
                    <a:lstStyle/>
                    <a:p>
                      <a:pPr algn="ctr" fontAlgn="ctr">
                        <a:spcAft>
                          <a:spcPts val="0"/>
                        </a:spcAft>
                      </a:pPr>
                      <a:r>
                        <a:rPr sz="1300" dirty="0">
                          <a:latin typeface="Huawei Sans" panose="020C0503030203020204" pitchFamily="34" charset="0"/>
                        </a:rPr>
                        <a:t>Address resolution</a:t>
                      </a:r>
                      <a:endParaRPr lang="zh-CN" sz="1300" kern="100" dirty="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latin typeface="Huawei Sans" panose="020C0503030203020204" pitchFamily="34" charset="0"/>
                        </a:rPr>
                        <a:t>●</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solidFill>
                            <a:schemeClr val="tx1"/>
                          </a:solidFill>
                          <a:latin typeface="Huawei Sans" panose="020C0503030203020204" pitchFamily="34" charset="0"/>
                        </a:rPr>
                        <a:t>●</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1"/>
                  </a:ext>
                </a:extLst>
              </a:tr>
              <a:tr h="319893">
                <a:tc>
                  <a:txBody>
                    <a:bodyPr/>
                    <a:lstStyle/>
                    <a:p>
                      <a:pPr algn="ctr" fontAlgn="ctr">
                        <a:spcAft>
                          <a:spcPts val="0"/>
                        </a:spcAft>
                      </a:pPr>
                      <a:r>
                        <a:rPr sz="1300" dirty="0">
                          <a:latin typeface="Huawei Sans" panose="020C0503030203020204" pitchFamily="34" charset="0"/>
                        </a:rPr>
                        <a:t>Router discovery</a:t>
                      </a:r>
                      <a:endParaRPr lang="zh-CN" sz="1300" kern="100" dirty="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spcAft>
                          <a:spcPts val="0"/>
                        </a:spcAft>
                      </a:pPr>
                      <a:r>
                        <a:rPr sz="1300" dirty="0">
                          <a:solidFill>
                            <a:schemeClr val="tx1"/>
                          </a:solidFill>
                          <a:latin typeface="Huawei Sans" panose="020C0503030203020204" pitchFamily="34" charset="0"/>
                        </a:rPr>
                        <a:t>●</a:t>
                      </a:r>
                      <a:endParaRPr lang="zh-CN" sz="1300" kern="100" dirty="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dirty="0">
                          <a:solidFill>
                            <a:schemeClr val="tx1"/>
                          </a:solidFill>
                          <a:latin typeface="Huawei Sans" panose="020C0503030203020204" pitchFamily="34" charset="0"/>
                        </a:rPr>
                        <a:t>●</a:t>
                      </a:r>
                      <a:endParaRPr lang="zh-CN" sz="1300" kern="100" dirty="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2"/>
                  </a:ext>
                </a:extLst>
              </a:tr>
              <a:tr h="319893">
                <a:tc>
                  <a:txBody>
                    <a:bodyPr/>
                    <a:lstStyle/>
                    <a:p>
                      <a:pPr algn="ctr" fontAlgn="ctr">
                        <a:spcAft>
                          <a:spcPts val="0"/>
                        </a:spcAft>
                      </a:pPr>
                      <a:r>
                        <a:rPr sz="1300">
                          <a:latin typeface="Huawei Sans" panose="020C0503030203020204" pitchFamily="34" charset="0"/>
                        </a:rPr>
                        <a:t>Prefix readdressing</a:t>
                      </a:r>
                      <a:endParaRPr lang="zh-CN" sz="1300" kern="100" dirty="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spcAft>
                          <a:spcPts val="0"/>
                        </a:spcAft>
                      </a:pPr>
                      <a:r>
                        <a:rPr sz="1300">
                          <a:solidFill>
                            <a:schemeClr val="tx1"/>
                          </a:solidFill>
                          <a:latin typeface="Huawei Sans" panose="020C0503030203020204" pitchFamily="34" charset="0"/>
                        </a:rPr>
                        <a:t>●</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solidFill>
                            <a:schemeClr val="tx1"/>
                          </a:solidFill>
                          <a:latin typeface="Huawei Sans" panose="020C0503030203020204" pitchFamily="34" charset="0"/>
                        </a:rPr>
                        <a:t>●</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3"/>
                  </a:ext>
                </a:extLst>
              </a:tr>
              <a:tr h="319893">
                <a:tc>
                  <a:txBody>
                    <a:bodyPr/>
                    <a:lstStyle/>
                    <a:p>
                      <a:pPr algn="ctr" fontAlgn="ctr">
                        <a:spcAft>
                          <a:spcPts val="0"/>
                        </a:spcAft>
                      </a:pPr>
                      <a:r>
                        <a:rPr sz="1300" dirty="0">
                          <a:latin typeface="Huawei Sans" panose="020C0503030203020204" pitchFamily="34" charset="0"/>
                        </a:rPr>
                        <a:t>DAD</a:t>
                      </a:r>
                      <a:endParaRPr lang="zh-CN" sz="1300" kern="100" dirty="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solidFill>
                            <a:schemeClr val="tx1"/>
                          </a:solidFill>
                          <a:latin typeface="Huawei Sans" panose="020C0503030203020204" pitchFamily="34" charset="0"/>
                        </a:rPr>
                        <a:t>●</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latin typeface="Huawei Sans" panose="020C0503030203020204" pitchFamily="34" charset="0"/>
                        </a:rPr>
                        <a:t> </a:t>
                      </a:r>
                      <a:r>
                        <a:rPr sz="1300">
                          <a:solidFill>
                            <a:schemeClr val="tx1"/>
                          </a:solidFill>
                          <a:latin typeface="Huawei Sans" panose="020C0503030203020204" pitchFamily="34" charset="0"/>
                        </a:rPr>
                        <a:t>●</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4"/>
                  </a:ext>
                </a:extLst>
              </a:tr>
              <a:tr h="319893">
                <a:tc>
                  <a:txBody>
                    <a:bodyPr/>
                    <a:lstStyle/>
                    <a:p>
                      <a:pPr algn="ctr" fontAlgn="ctr">
                        <a:spcAft>
                          <a:spcPts val="0"/>
                        </a:spcAft>
                      </a:pPr>
                      <a:r>
                        <a:rPr sz="1300" dirty="0">
                          <a:latin typeface="Huawei Sans" panose="020C0503030203020204" pitchFamily="34" charset="0"/>
                        </a:rPr>
                        <a:t>Redirection</a:t>
                      </a:r>
                      <a:endParaRPr lang="zh-CN" sz="1300" kern="100" dirty="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dirty="0">
                          <a:effectLst/>
                          <a:latin typeface="Huawei Sans" panose="020C0503030203020204" pitchFamily="34" charset="0"/>
                          <a:ea typeface="+mn-ea"/>
                          <a:cs typeface="Times New Roman"/>
                        </a:rPr>
                        <a:t> </a:t>
                      </a:r>
                      <a:endParaRPr lang="zh-CN" sz="1300" kern="100" dirty="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a:effectLst/>
                          <a:latin typeface="Huawei Sans" panose="020C0503030203020204" pitchFamily="34" charset="0"/>
                          <a:ea typeface="+mn-ea"/>
                          <a:cs typeface="Times New Roman"/>
                        </a:rPr>
                        <a:t> </a:t>
                      </a:r>
                      <a:endParaRPr lang="zh-CN" sz="1300" kern="10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spcAft>
                          <a:spcPts val="0"/>
                        </a:spcAft>
                      </a:pPr>
                      <a:r>
                        <a:rPr sz="1300" dirty="0">
                          <a:solidFill>
                            <a:schemeClr val="tx1"/>
                          </a:solidFill>
                          <a:latin typeface="Huawei Sans" panose="020C0503030203020204" pitchFamily="34" charset="0"/>
                        </a:rPr>
                        <a:t>●</a:t>
                      </a:r>
                      <a:endParaRPr lang="zh-CN" sz="1300" kern="100" dirty="0">
                        <a:effectLst/>
                        <a:latin typeface="Huawei Sans" panose="020C0503030203020204" pitchFamily="34" charset="0"/>
                        <a:ea typeface="+mn-ea"/>
                        <a:cs typeface="Times New Roman"/>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61014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sz="quarter"/>
          </p:nvPr>
        </p:nvSpPr>
        <p:spPr bwMode="gray"/>
        <p:txBody>
          <a:bodyPr wrap="square">
            <a:noAutofit/>
          </a:bodyPr>
          <a:lstStyle/>
          <a:p>
            <a:r>
              <a:rPr dirty="0">
                <a:latin typeface="Huawei Sans" panose="020C0503030203020204" pitchFamily="34" charset="0"/>
              </a:rPr>
              <a:t>ICMPv6 and NDP</a:t>
            </a:r>
            <a:endParaRPr lang="zh-CN" altLang="en-US" dirty="0">
              <a:latin typeface="Huawei Sans" panose="020C0503030203020204" pitchFamily="34" charset="0"/>
            </a:endParaRPr>
          </a:p>
        </p:txBody>
      </p:sp>
      <p:sp>
        <p:nvSpPr>
          <p:cNvPr id="2" name="Text Placeholder 1">
            <a:extLst>
              <a:ext uri="{FF2B5EF4-FFF2-40B4-BE49-F238E27FC236}">
                <a16:creationId xmlns:a16="http://schemas.microsoft.com/office/drawing/2014/main" id="{3E6DC034-03C7-4A54-9EC9-5D61200615F4}"/>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3404975497"/>
      </p:ext>
    </p:extLst>
  </p:cSld>
  <p:clrMapOvr>
    <a:masterClrMapping/>
  </p:clrMapOvr>
  <p:transition advClick="0" advTm="8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dirty="0">
                <a:solidFill>
                  <a:schemeClr val="bg1">
                    <a:lumMod val="50000"/>
                  </a:schemeClr>
                </a:solidFill>
                <a:latin typeface="Huawei Sans" panose="020C0503030203020204" pitchFamily="34" charset="0"/>
              </a:rPr>
              <a:t>ICMPv6 Introduction</a:t>
            </a:r>
            <a:endParaRPr lang="en-US" altLang="zh-CN" dirty="0">
              <a:solidFill>
                <a:schemeClr val="bg1">
                  <a:lumMod val="50000"/>
                </a:schemeClr>
              </a:solidFill>
              <a:latin typeface="Huawei Sans" panose="020C0503030203020204" pitchFamily="34" charset="0"/>
            </a:endParaRPr>
          </a:p>
          <a:p>
            <a:r>
              <a:rPr b="1" dirty="0">
                <a:latin typeface="Huawei Sans" panose="020C0503030203020204" pitchFamily="34" charset="0"/>
              </a:rPr>
              <a:t>NDP Introduction</a:t>
            </a:r>
            <a:endParaRPr lang="en-US" altLang="zh-CN" b="1" dirty="0">
              <a:latin typeface="Huawei Sans" panose="020C0503030203020204" pitchFamily="34" charset="0"/>
            </a:endParaRPr>
          </a:p>
          <a:p>
            <a:pPr marL="795338" lvl="1" indent="-328613"/>
            <a:r>
              <a:rPr dirty="0">
                <a:solidFill>
                  <a:schemeClr val="bg1">
                    <a:lumMod val="50000"/>
                  </a:schemeClr>
                </a:solidFill>
                <a:latin typeface="Huawei Sans" panose="020C0503030203020204" pitchFamily="34" charset="0"/>
              </a:rPr>
              <a:t>NDP Overview</a:t>
            </a:r>
            <a:endParaRPr lang="en-US" altLang="zh-CN" dirty="0">
              <a:solidFill>
                <a:schemeClr val="bg1">
                  <a:lumMod val="50000"/>
                </a:schemeClr>
              </a:solidFill>
              <a:latin typeface="Huawei Sans" panose="020C0503030203020204" pitchFamily="34" charset="0"/>
            </a:endParaRPr>
          </a:p>
          <a:p>
            <a:pPr marL="795338" lvl="1" indent="-328613">
              <a:buFont typeface="Huawei Sans" panose="020C0503030203020204" pitchFamily="34" charset="0"/>
              <a:buChar char="▪"/>
            </a:pPr>
            <a:r>
              <a:rPr b="1" dirty="0">
                <a:latin typeface="Huawei Sans" panose="020C0503030203020204" pitchFamily="34" charset="0"/>
              </a:rPr>
              <a:t>Router Discovery</a:t>
            </a:r>
            <a:endParaRPr lang="en-US" altLang="zh-CN" b="1" dirty="0">
              <a:latin typeface="Huawei Sans" panose="020C0503030203020204" pitchFamily="34" charset="0"/>
            </a:endParaRPr>
          </a:p>
          <a:p>
            <a:pPr marL="795338" lvl="1" indent="-328613"/>
            <a:r>
              <a:rPr dirty="0">
                <a:solidFill>
                  <a:schemeClr val="bg1">
                    <a:lumMod val="50000"/>
                  </a:schemeClr>
                </a:solidFill>
                <a:latin typeface="Huawei Sans" panose="020C0503030203020204" pitchFamily="34" charset="0"/>
              </a:rPr>
              <a:t>Address Resolution</a:t>
            </a:r>
            <a:endParaRPr lang="en-US" altLang="zh-CN" dirty="0">
              <a:solidFill>
                <a:schemeClr val="bg1">
                  <a:lumMod val="50000"/>
                </a:schemeClr>
              </a:solidFill>
              <a:latin typeface="Huawei Sans" panose="020C0503030203020204" pitchFamily="34" charset="0"/>
            </a:endParaRPr>
          </a:p>
          <a:p>
            <a:pPr marL="795338" lvl="1" indent="-328613"/>
            <a:r>
              <a:rPr dirty="0">
                <a:solidFill>
                  <a:schemeClr val="bg1">
                    <a:lumMod val="50000"/>
                  </a:schemeClr>
                </a:solidFill>
                <a:latin typeface="Huawei Sans" panose="020C0503030203020204" pitchFamily="34" charset="0"/>
              </a:rPr>
              <a:t>Neighbor State Tracing</a:t>
            </a:r>
            <a:endParaRPr lang="en-US" altLang="zh-CN" dirty="0">
              <a:solidFill>
                <a:schemeClr val="bg1">
                  <a:lumMod val="50000"/>
                </a:schemeClr>
              </a:solidFill>
              <a:latin typeface="Huawei Sans" panose="020C0503030203020204" pitchFamily="34" charset="0"/>
            </a:endParaRPr>
          </a:p>
          <a:p>
            <a:pPr marL="795338" lvl="1" indent="-328613"/>
            <a:r>
              <a:rPr dirty="0">
                <a:solidFill>
                  <a:schemeClr val="bg1">
                    <a:lumMod val="50000"/>
                  </a:schemeClr>
                </a:solidFill>
                <a:latin typeface="Huawei Sans" panose="020C0503030203020204" pitchFamily="34" charset="0"/>
              </a:rPr>
              <a:t>DAD</a:t>
            </a:r>
            <a:endParaRPr lang="en-US" altLang="zh-CN" dirty="0">
              <a:solidFill>
                <a:schemeClr val="bg1">
                  <a:lumMod val="50000"/>
                </a:schemeClr>
              </a:solidFill>
              <a:latin typeface="Huawei Sans" panose="020C0503030203020204" pitchFamily="34" charset="0"/>
            </a:endParaRPr>
          </a:p>
          <a:p>
            <a:pPr marL="795338" lvl="1" indent="-328613"/>
            <a:r>
              <a:rPr dirty="0">
                <a:solidFill>
                  <a:schemeClr val="bg1">
                    <a:lumMod val="50000"/>
                  </a:schemeClr>
                </a:solidFill>
                <a:latin typeface="Huawei Sans" panose="020C0503030203020204" pitchFamily="34" charset="0"/>
              </a:rPr>
              <a:t>Redirection</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41532595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algn="l">
              <a:lnSpc>
                <a:spcPct val="125000"/>
              </a:lnSpc>
            </a:pPr>
            <a:r>
              <a:rPr sz="1800" dirty="0">
                <a:latin typeface="Huawei Sans" panose="020C0503030203020204" pitchFamily="34" charset="0"/>
              </a:rPr>
              <a:t>Router discovery is a process in which a host discovers a router on a local link and determines its configuration.</a:t>
            </a:r>
            <a:endParaRPr lang="en-US" altLang="zh-CN" sz="1800" dirty="0">
              <a:latin typeface="Huawei Sans" panose="020C0503030203020204" pitchFamily="34" charset="0"/>
            </a:endParaRPr>
          </a:p>
          <a:p>
            <a:pPr algn="l">
              <a:lnSpc>
                <a:spcPct val="125000"/>
              </a:lnSpc>
            </a:pPr>
            <a:r>
              <a:rPr sz="1800" dirty="0">
                <a:latin typeface="Huawei Sans" panose="020C0503030203020204" pitchFamily="34" charset="0"/>
              </a:rPr>
              <a:t>Router discovery can implement the following functions:</a:t>
            </a:r>
            <a:endParaRPr lang="en-US" altLang="zh-CN" sz="1800" dirty="0">
              <a:latin typeface="Huawei Sans" panose="020C0503030203020204" pitchFamily="34" charset="0"/>
            </a:endParaRPr>
          </a:p>
          <a:p>
            <a:pPr marL="654050" lvl="1" indent="-333375">
              <a:lnSpc>
                <a:spcPct val="125000"/>
              </a:lnSpc>
            </a:pPr>
            <a:r>
              <a:rPr sz="1600" dirty="0">
                <a:latin typeface="Huawei Sans" panose="020C0503030203020204" pitchFamily="34" charset="0"/>
              </a:rPr>
              <a:t>Router discovery: A host locates neighboring routers and selects a router as the default gateway.</a:t>
            </a:r>
            <a:endParaRPr lang="en-US" altLang="zh-CN" sz="1600" dirty="0">
              <a:latin typeface="Huawei Sans" panose="020C0503030203020204" pitchFamily="34" charset="0"/>
            </a:endParaRPr>
          </a:p>
          <a:p>
            <a:pPr marL="654050" lvl="1" indent="-333375">
              <a:lnSpc>
                <a:spcPct val="125000"/>
              </a:lnSpc>
            </a:pPr>
            <a:r>
              <a:rPr sz="1600" dirty="0">
                <a:latin typeface="Huawei Sans" panose="020C0503030203020204" pitchFamily="34" charset="0"/>
              </a:rPr>
              <a:t>Prefix discovery: A host discovers a group of IPv6 prefixes on a local link for address </a:t>
            </a:r>
            <a:r>
              <a:rPr sz="1600" dirty="0" err="1">
                <a:latin typeface="Huawei Sans" panose="020C0503030203020204" pitchFamily="34" charset="0"/>
              </a:rPr>
              <a:t>autoconfiguration</a:t>
            </a:r>
            <a:r>
              <a:rPr sz="1600" dirty="0">
                <a:latin typeface="Huawei Sans" panose="020C0503030203020204" pitchFamily="34" charset="0"/>
              </a:rPr>
              <a:t>.</a:t>
            </a:r>
            <a:endParaRPr lang="en-US" altLang="zh-CN" sz="1600" dirty="0">
              <a:latin typeface="Huawei Sans" panose="020C0503030203020204" pitchFamily="34" charset="0"/>
            </a:endParaRPr>
          </a:p>
          <a:p>
            <a:pPr marL="654050" lvl="1" indent="-333375">
              <a:lnSpc>
                <a:spcPct val="125000"/>
              </a:lnSpc>
            </a:pPr>
            <a:r>
              <a:rPr sz="1600" dirty="0">
                <a:latin typeface="Huawei Sans" panose="020C0503030203020204" pitchFamily="34" charset="0"/>
              </a:rPr>
              <a:t>Parameter discovery: A host discovers operation parameters, such as the default hop limit of output packets and address configuration mode.</a:t>
            </a:r>
            <a:endParaRPr lang="en-US" altLang="zh-CN" sz="1600" dirty="0">
              <a:latin typeface="Huawei Sans" panose="020C0503030203020204" pitchFamily="34" charset="0"/>
            </a:endParaRPr>
          </a:p>
          <a:p>
            <a:pPr algn="l">
              <a:lnSpc>
                <a:spcPct val="125000"/>
              </a:lnSpc>
            </a:pPr>
            <a:r>
              <a:rPr sz="1800" dirty="0">
                <a:latin typeface="Huawei Sans" panose="020C0503030203020204" pitchFamily="34" charset="0"/>
              </a:rPr>
              <a:t>Used messages:</a:t>
            </a:r>
            <a:endParaRPr lang="en-US" altLang="zh-CN" sz="1800" dirty="0">
              <a:latin typeface="Huawei Sans" panose="020C0503030203020204" pitchFamily="34" charset="0"/>
            </a:endParaRPr>
          </a:p>
          <a:p>
            <a:pPr marL="654050" lvl="1" indent="-333375">
              <a:lnSpc>
                <a:spcPct val="125000"/>
              </a:lnSpc>
            </a:pPr>
            <a:r>
              <a:rPr sz="1600" dirty="0">
                <a:latin typeface="Huawei Sans" panose="020C0503030203020204" pitchFamily="34" charset="0"/>
              </a:rPr>
              <a:t>RS message</a:t>
            </a:r>
            <a:endParaRPr lang="zh-CN" altLang="zh-CN" sz="1600" dirty="0">
              <a:latin typeface="Huawei Sans" panose="020C0503030203020204" pitchFamily="34" charset="0"/>
            </a:endParaRPr>
          </a:p>
          <a:p>
            <a:pPr marL="654050" lvl="1" indent="-333375">
              <a:lnSpc>
                <a:spcPct val="125000"/>
              </a:lnSpc>
            </a:pPr>
            <a:r>
              <a:rPr sz="1600" dirty="0">
                <a:latin typeface="Huawei Sans" panose="020C0503030203020204" pitchFamily="34" charset="0"/>
              </a:rPr>
              <a:t>RA message</a:t>
            </a:r>
            <a:endParaRPr lang="en-US" altLang="zh-CN" sz="1600" dirty="0">
              <a:latin typeface="Huawei Sans" panose="020C0503030203020204" pitchFamily="34" charset="0"/>
            </a:endParaRPr>
          </a:p>
          <a:p>
            <a:pPr algn="l">
              <a:lnSpc>
                <a:spcPct val="125000"/>
              </a:lnSpc>
            </a:pPr>
            <a:r>
              <a:rPr sz="2000" dirty="0">
                <a:latin typeface="Huawei Sans" panose="020C0503030203020204" pitchFamily="34" charset="0"/>
              </a:rPr>
              <a:t>The protocol message exchange involves the following situations:</a:t>
            </a:r>
          </a:p>
          <a:p>
            <a:pPr marL="654050" lvl="1" indent="-333375">
              <a:lnSpc>
                <a:spcPct val="125000"/>
              </a:lnSpc>
            </a:pPr>
            <a:r>
              <a:rPr sz="1600" dirty="0">
                <a:latin typeface="Huawei Sans" panose="020C0503030203020204" pitchFamily="34" charset="0"/>
              </a:rPr>
              <a:t>A host sends RS messages, and routers respond with RA messages.</a:t>
            </a:r>
          </a:p>
          <a:p>
            <a:pPr marL="654050" lvl="1" indent="-333375">
              <a:lnSpc>
                <a:spcPct val="125000"/>
              </a:lnSpc>
            </a:pPr>
            <a:r>
              <a:rPr sz="1600" dirty="0">
                <a:latin typeface="Huawei Sans" panose="020C0503030203020204" pitchFamily="34" charset="0"/>
              </a:rPr>
              <a:t>Routers periodically send RA messages.</a:t>
            </a: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Router Discovery</a:t>
            </a:r>
          </a:p>
        </p:txBody>
      </p:sp>
    </p:spTree>
    <p:extLst>
      <p:ext uri="{BB962C8B-B14F-4D97-AF65-F5344CB8AC3E}">
        <p14:creationId xmlns:p14="http://schemas.microsoft.com/office/powerpoint/2010/main" val="3822652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Line 20"/>
          <p:cNvSpPr>
            <a:spLocks noChangeShapeType="1"/>
          </p:cNvSpPr>
          <p:nvPr/>
        </p:nvSpPr>
        <p:spPr bwMode="gray">
          <a:xfrm>
            <a:off x="2071890" y="3503198"/>
            <a:ext cx="5777645" cy="0"/>
          </a:xfrm>
          <a:prstGeom prst="line">
            <a:avLst/>
          </a:prstGeom>
          <a:noFill/>
          <a:ln w="22225">
            <a:solidFill>
              <a:srgbClr val="000000"/>
            </a:solidFill>
            <a:round/>
            <a:headEnd/>
            <a:tailEnd/>
          </a:ln>
        </p:spPr>
        <p:txBody>
          <a:bodyPr vert="horz" wrap="square" lIns="91440" tIns="45720" rIns="91440" bIns="45720" numCol="1" anchor="t" anchorCtr="0" compatLnSpc="1">
            <a:prstTxWarp prst="textNoShape">
              <a:avLst/>
            </a:prstTxWarp>
            <a:noAutofit/>
          </a:bodyPr>
          <a:lstStyle/>
          <a:p>
            <a:pPr fontAlgn="ctr"/>
            <a:endParaRPr lang="zh-CN" altLang="en-US" sz="3600">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pPr marL="0" indent="0">
              <a:buNone/>
            </a:pPr>
            <a:r>
              <a:rPr sz="1800" dirty="0">
                <a:latin typeface="Huawei Sans" panose="020C0503030203020204" pitchFamily="34" charset="0"/>
              </a:rPr>
              <a:t>When a host starts, it sends RS messages to all the routers on a local link, triggering them to respond with RA messages. After discovering routers on the local link, the host automatically configures a router as the default router. In addition, the host sets up the default routing table and prefix list as well as sets other configuration parameters.</a:t>
            </a:r>
          </a:p>
          <a:p>
            <a:endParaRPr lang="zh-CN" altLang="en-US"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sz="3200" dirty="0">
                <a:latin typeface="Huawei Sans" panose="020C0503030203020204" pitchFamily="34" charset="0"/>
              </a:rPr>
              <a:t>Router Discovery Process </a:t>
            </a:r>
            <a:r>
              <a:rPr lang="en-US" altLang="zh-CN" sz="3200" dirty="0"/>
              <a:t>— </a:t>
            </a:r>
            <a:r>
              <a:rPr sz="3200" dirty="0">
                <a:latin typeface="Huawei Sans" panose="020C0503030203020204" pitchFamily="34" charset="0"/>
              </a:rPr>
              <a:t>Triggered by a Host's Request</a:t>
            </a:r>
          </a:p>
        </p:txBody>
      </p:sp>
      <p:sp>
        <p:nvSpPr>
          <p:cNvPr id="22" name="Text Box 8"/>
          <p:cNvSpPr txBox="1">
            <a:spLocks noChangeArrowheads="1"/>
          </p:cNvSpPr>
          <p:nvPr/>
        </p:nvSpPr>
        <p:spPr bwMode="gray">
          <a:xfrm>
            <a:off x="2172800" y="3016647"/>
            <a:ext cx="2673520" cy="49991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ctr" latinLnBrk="0" hangingPunct="1">
              <a:lnSpc>
                <a:spcPct val="100000"/>
              </a:lnSpc>
              <a:spcBef>
                <a:spcPct val="0"/>
              </a:spcBef>
              <a:spcAft>
                <a:spcPct val="0"/>
              </a:spcAft>
              <a:buClrTx/>
              <a:buSzTx/>
              <a:buFontTx/>
              <a:buNone/>
              <a:tabLst/>
            </a:pPr>
            <a:r>
              <a:rPr sz="1400" dirty="0">
                <a:solidFill>
                  <a:schemeClr val="tx1"/>
                </a:solidFill>
                <a:latin typeface="Huawei Sans" panose="020C0503030203020204" pitchFamily="34" charset="0"/>
              </a:rPr>
              <a:t>000D-88F8-03B0FE80::20D:88FF:FEF8:3B0</a:t>
            </a:r>
            <a:endParaRPr kumimoji="0" lang="en-US" altLang="zh-CN" sz="3600" b="0" i="0" u="none" strike="noStrike" cap="none" normalizeH="0" baseline="0" dirty="0">
              <a:ln>
                <a:noFill/>
              </a:ln>
              <a:solidFill>
                <a:schemeClr val="tx1"/>
              </a:solidFill>
              <a:effectLst/>
              <a:latin typeface="Huawei Sans" panose="020C0503030203020204" pitchFamily="34" charset="0"/>
            </a:endParaRPr>
          </a:p>
        </p:txBody>
      </p:sp>
      <p:sp>
        <p:nvSpPr>
          <p:cNvPr id="23" name="Text Box 7"/>
          <p:cNvSpPr txBox="1">
            <a:spLocks noChangeArrowheads="1"/>
          </p:cNvSpPr>
          <p:nvPr/>
        </p:nvSpPr>
        <p:spPr bwMode="gray">
          <a:xfrm>
            <a:off x="5249949" y="3016647"/>
            <a:ext cx="2516617" cy="49991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r" defTabSz="914400" rtl="0" eaLnBrk="1" fontAlgn="ctr" latinLnBrk="0" hangingPunct="1">
              <a:lnSpc>
                <a:spcPct val="100000"/>
              </a:lnSpc>
              <a:spcBef>
                <a:spcPct val="0"/>
              </a:spcBef>
              <a:spcAft>
                <a:spcPct val="0"/>
              </a:spcAft>
              <a:buClrTx/>
              <a:buSzTx/>
              <a:buFontTx/>
              <a:buNone/>
              <a:tabLst/>
            </a:pPr>
            <a:r>
              <a:rPr sz="1400" dirty="0">
                <a:solidFill>
                  <a:schemeClr val="tx1"/>
                </a:solidFill>
                <a:latin typeface="Huawei Sans" panose="020C0503030203020204" pitchFamily="34" charset="0"/>
              </a:rPr>
              <a:t>00E0-FC86-D6C4 FE80::2E0:FCFF:FE86:D6C4 </a:t>
            </a:r>
            <a:endParaRPr kumimoji="0" lang="de-DE" altLang="zh-CN" sz="3600" b="0" i="0" u="none" strike="noStrike" cap="none" normalizeH="0" baseline="0" dirty="0">
              <a:ln>
                <a:noFill/>
              </a:ln>
              <a:solidFill>
                <a:schemeClr val="tx1"/>
              </a:solidFill>
              <a:effectLst/>
              <a:latin typeface="Huawei Sans" panose="020C0503030203020204" pitchFamily="34" charset="0"/>
            </a:endParaRPr>
          </a:p>
        </p:txBody>
      </p:sp>
      <p:sp>
        <p:nvSpPr>
          <p:cNvPr id="24" name="Text Box 6"/>
          <p:cNvSpPr txBox="1">
            <a:spLocks noChangeArrowheads="1"/>
          </p:cNvSpPr>
          <p:nvPr/>
        </p:nvSpPr>
        <p:spPr bwMode="gray">
          <a:xfrm>
            <a:off x="1040021" y="3391786"/>
            <a:ext cx="514459" cy="249560"/>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ctr" latinLnBrk="0" hangingPunct="1">
              <a:lnSpc>
                <a:spcPct val="100000"/>
              </a:lnSpc>
              <a:spcBef>
                <a:spcPct val="0"/>
              </a:spcBef>
              <a:spcAft>
                <a:spcPct val="0"/>
              </a:spcAft>
              <a:buClrTx/>
              <a:buSzTx/>
              <a:buFontTx/>
              <a:buNone/>
              <a:tabLst/>
            </a:pPr>
            <a:r>
              <a:rPr sz="1400" dirty="0">
                <a:solidFill>
                  <a:schemeClr val="tx1"/>
                </a:solidFill>
                <a:latin typeface="Huawei Sans" panose="020C0503030203020204" pitchFamily="34" charset="0"/>
              </a:rPr>
              <a:t>PC1</a:t>
            </a:r>
            <a:endParaRPr kumimoji="0" lang="en-US" altLang="zh-CN" sz="3600" b="0" i="0" u="none" strike="noStrike" cap="none" normalizeH="0" baseline="0" dirty="0">
              <a:ln>
                <a:noFill/>
              </a:ln>
              <a:solidFill>
                <a:schemeClr val="tx1"/>
              </a:solidFill>
              <a:effectLst/>
              <a:latin typeface="Huawei Sans" panose="020C0503030203020204" pitchFamily="34" charset="0"/>
            </a:endParaRPr>
          </a:p>
        </p:txBody>
      </p:sp>
      <p:sp>
        <p:nvSpPr>
          <p:cNvPr id="25" name="Text Box 5"/>
          <p:cNvSpPr txBox="1">
            <a:spLocks noChangeArrowheads="1"/>
          </p:cNvSpPr>
          <p:nvPr/>
        </p:nvSpPr>
        <p:spPr bwMode="gray">
          <a:xfrm>
            <a:off x="8425015" y="3378418"/>
            <a:ext cx="417233" cy="249560"/>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ctr" latinLnBrk="0" hangingPunct="1">
              <a:lnSpc>
                <a:spcPct val="100000"/>
              </a:lnSpc>
              <a:spcBef>
                <a:spcPct val="0"/>
              </a:spcBef>
              <a:spcAft>
                <a:spcPct val="0"/>
              </a:spcAft>
              <a:buClrTx/>
              <a:buSzTx/>
              <a:buFontTx/>
              <a:buNone/>
              <a:tabLst/>
            </a:pPr>
            <a:r>
              <a:rPr sz="1400" dirty="0">
                <a:solidFill>
                  <a:schemeClr val="tx1"/>
                </a:solidFill>
                <a:latin typeface="Huawei Sans" panose="020C0503030203020204" pitchFamily="34" charset="0"/>
              </a:rPr>
              <a:t>R1</a:t>
            </a:r>
            <a:endParaRPr kumimoji="0" lang="en-US" altLang="zh-CN" sz="3600" b="0" i="0" u="none" strike="noStrike" cap="none" normalizeH="0" baseline="0" dirty="0">
              <a:ln>
                <a:noFill/>
              </a:ln>
              <a:solidFill>
                <a:schemeClr val="tx1"/>
              </a:solidFill>
              <a:effectLst/>
              <a:latin typeface="Huawei Sans" panose="020C0503030203020204" pitchFamily="34" charset="0"/>
            </a:endParaRPr>
          </a:p>
        </p:txBody>
      </p:sp>
      <p:pic>
        <p:nvPicPr>
          <p:cNvPr id="26" name="图片 25" descr="PC.png"/>
          <p:cNvPicPr>
            <a:picLocks noChangeAspect="1"/>
          </p:cNvPicPr>
          <p:nvPr/>
        </p:nvPicPr>
        <p:blipFill>
          <a:blip r:embed="rId3" cstate="print"/>
          <a:stretch>
            <a:fillRect/>
          </a:stretch>
        </p:blipFill>
        <p:spPr bwMode="gray">
          <a:xfrm>
            <a:off x="1578252" y="3315708"/>
            <a:ext cx="539063" cy="414000"/>
          </a:xfrm>
          <a:prstGeom prst="rect">
            <a:avLst/>
          </a:prstGeom>
        </p:spPr>
      </p:pic>
      <p:pic>
        <p:nvPicPr>
          <p:cNvPr id="27" name="图片 2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778569" y="3274151"/>
            <a:ext cx="540000" cy="442800"/>
          </a:xfrm>
          <a:prstGeom prst="rect">
            <a:avLst/>
          </a:prstGeom>
        </p:spPr>
      </p:pic>
      <p:cxnSp>
        <p:nvCxnSpPr>
          <p:cNvPr id="28" name="Straight Connector 73"/>
          <p:cNvCxnSpPr/>
          <p:nvPr/>
        </p:nvCxnSpPr>
        <p:spPr bwMode="gray">
          <a:xfrm flipV="1">
            <a:off x="2590894" y="4710525"/>
            <a:ext cx="4630877"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9" name="Oval 4"/>
          <p:cNvSpPr>
            <a:spLocks noChangeAspect="1"/>
          </p:cNvSpPr>
          <p:nvPr/>
        </p:nvSpPr>
        <p:spPr bwMode="gray">
          <a:xfrm>
            <a:off x="2413534" y="458386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200" b="1">
                <a:solidFill>
                  <a:schemeClr val="bg1"/>
                </a:solidFill>
                <a:latin typeface="Huawei Sans" panose="020C0503030203020204" pitchFamily="34" charset="0"/>
              </a:rPr>
              <a:t>1</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19"/>
          <p:cNvSpPr txBox="1">
            <a:spLocks noChangeArrowheads="1"/>
          </p:cNvSpPr>
          <p:nvPr/>
        </p:nvSpPr>
        <p:spPr bwMode="gray">
          <a:xfrm>
            <a:off x="2423701" y="3690730"/>
            <a:ext cx="4751571" cy="830997"/>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defRPr sz="1400">
                <a:solidFill>
                  <a:schemeClr val="bg1"/>
                </a:solidFill>
              </a:defRPr>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l" fontAlgn="ctr"/>
            <a:br>
              <a:rPr lang="en-US" altLang="zh-CN" sz="1600" dirty="0">
                <a:solidFill>
                  <a:schemeClr val="tx1"/>
                </a:solidFill>
                <a:latin typeface="Huawei Sans" panose="020C0503030203020204" pitchFamily="34" charset="0"/>
              </a:rPr>
            </a:br>
            <a:r>
              <a:rPr sz="1600" dirty="0">
                <a:solidFill>
                  <a:srgbClr val="EC7061"/>
                </a:solidFill>
                <a:latin typeface="Huawei Sans" panose="020C0503030203020204" pitchFamily="34" charset="0"/>
              </a:rPr>
              <a:t>ICMPv6 Type: 133 (RS)</a:t>
            </a:r>
            <a:endParaRPr lang="en-US" sz="1600" dirty="0">
              <a:solidFill>
                <a:srgbClr val="EC7061"/>
              </a:solidFill>
              <a:latin typeface="Huawei Sans" panose="020C0503030203020204" pitchFamily="34" charset="0"/>
            </a:endParaRPr>
          </a:p>
          <a:p>
            <a:pPr algn="l" fontAlgn="ctr"/>
            <a:r>
              <a:rPr sz="1600" dirty="0">
                <a:solidFill>
                  <a:schemeClr val="tx1"/>
                </a:solidFill>
                <a:latin typeface="Huawei Sans" panose="020C0503030203020204" pitchFamily="34" charset="0"/>
              </a:rPr>
              <a:t>Source Address: FE80::20D:88FF:FEF8:3B0 Destination Address: FF02::2</a:t>
            </a:r>
            <a:br>
              <a:rPr lang="en-US" altLang="zh-CN" sz="1600" dirty="0">
                <a:solidFill>
                  <a:schemeClr val="tx1"/>
                </a:solidFill>
                <a:latin typeface="Huawei Sans" panose="020C0503030203020204" pitchFamily="34" charset="0"/>
              </a:rPr>
            </a:br>
            <a:endParaRPr lang="en-US" altLang="zh-CN" sz="1600" dirty="0">
              <a:solidFill>
                <a:schemeClr val="tx1"/>
              </a:solidFill>
              <a:latin typeface="Huawei Sans" panose="020C0503030203020204" pitchFamily="34" charset="0"/>
            </a:endParaRPr>
          </a:p>
        </p:txBody>
      </p:sp>
      <p:sp>
        <p:nvSpPr>
          <p:cNvPr id="31" name="TextBox 19"/>
          <p:cNvSpPr txBox="1">
            <a:spLocks noChangeArrowheads="1"/>
          </p:cNvSpPr>
          <p:nvPr/>
        </p:nvSpPr>
        <p:spPr bwMode="gray">
          <a:xfrm>
            <a:off x="2423702" y="5100764"/>
            <a:ext cx="4751571" cy="830997"/>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defRPr sz="1400">
                <a:solidFill>
                  <a:schemeClr val="bg1"/>
                </a:solidFill>
              </a:defRPr>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l" fontAlgn="ctr"/>
            <a:br>
              <a:rPr lang="en-US" altLang="zh-CN" sz="1600" dirty="0">
                <a:solidFill>
                  <a:schemeClr val="tx1"/>
                </a:solidFill>
                <a:latin typeface="Huawei Sans" panose="020C0503030203020204" pitchFamily="34" charset="0"/>
              </a:rPr>
            </a:br>
            <a:r>
              <a:rPr sz="1600" dirty="0">
                <a:solidFill>
                  <a:srgbClr val="EC7061"/>
                </a:solidFill>
                <a:latin typeface="Huawei Sans" panose="020C0503030203020204" pitchFamily="34" charset="0"/>
              </a:rPr>
              <a:t>ICMPv6 Type: 134 (RA)</a:t>
            </a:r>
            <a:endParaRPr lang="en-US" sz="1600" dirty="0">
              <a:solidFill>
                <a:srgbClr val="EC7061"/>
              </a:solidFill>
              <a:latin typeface="Huawei Sans" panose="020C0503030203020204" pitchFamily="34" charset="0"/>
            </a:endParaRPr>
          </a:p>
          <a:p>
            <a:pPr algn="l" fontAlgn="ctr"/>
            <a:r>
              <a:rPr sz="1600" dirty="0">
                <a:solidFill>
                  <a:schemeClr val="tx1"/>
                </a:solidFill>
                <a:latin typeface="Huawei Sans" panose="020C0503030203020204" pitchFamily="34" charset="0"/>
              </a:rPr>
              <a:t>Source Address: FE80::2E0:FCFF:FE86:D6C4 Destination Address: FF02::1</a:t>
            </a:r>
            <a:br>
              <a:rPr lang="en-US" altLang="zh-CN" sz="1600" dirty="0">
                <a:solidFill>
                  <a:schemeClr val="tx1"/>
                </a:solidFill>
                <a:latin typeface="Huawei Sans" panose="020C0503030203020204" pitchFamily="34" charset="0"/>
              </a:rPr>
            </a:br>
            <a:endParaRPr lang="en-US" altLang="zh-CN" sz="1600" dirty="0">
              <a:solidFill>
                <a:schemeClr val="tx1"/>
              </a:solidFill>
              <a:latin typeface="Huawei Sans" panose="020C0503030203020204" pitchFamily="34" charset="0"/>
            </a:endParaRPr>
          </a:p>
        </p:txBody>
      </p:sp>
      <p:cxnSp>
        <p:nvCxnSpPr>
          <p:cNvPr id="32" name="Straight Connector 75"/>
          <p:cNvCxnSpPr/>
          <p:nvPr/>
        </p:nvCxnSpPr>
        <p:spPr bwMode="gray">
          <a:xfrm flipH="1">
            <a:off x="2423702" y="6124617"/>
            <a:ext cx="4661995"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3" name="Oval 4"/>
          <p:cNvSpPr>
            <a:spLocks noChangeAspect="1"/>
          </p:cNvSpPr>
          <p:nvPr/>
        </p:nvSpPr>
        <p:spPr bwMode="gray">
          <a:xfrm>
            <a:off x="6994823" y="600970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200" b="1">
                <a:solidFill>
                  <a:schemeClr val="bg1"/>
                </a:solidFill>
                <a:latin typeface="Huawei Sans" panose="020C0503030203020204" pitchFamily="34" charset="0"/>
              </a:rPr>
              <a:t>2</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占位符 2"/>
          <p:cNvSpPr txBox="1">
            <a:spLocks/>
          </p:cNvSpPr>
          <p:nvPr/>
        </p:nvSpPr>
        <p:spPr bwMode="gray">
          <a:xfrm>
            <a:off x="6994823" y="3916421"/>
            <a:ext cx="4749677" cy="171005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860239" lvl="1" indent="-457200" fontAlgn="ctr">
              <a:lnSpc>
                <a:spcPct val="100000"/>
              </a:lnSpc>
              <a:buFont typeface="+mj-lt"/>
              <a:buAutoNum type="arabicPeriod"/>
            </a:pPr>
            <a:r>
              <a:rPr sz="1600" dirty="0">
                <a:latin typeface="Huawei Sans" panose="020C0503030203020204" pitchFamily="34" charset="0"/>
              </a:rPr>
              <a:t>A host starts and sends RS messages to all the routers on a local link.</a:t>
            </a:r>
          </a:p>
          <a:p>
            <a:pPr marL="860239" lvl="1" indent="-457200" fontAlgn="ctr">
              <a:lnSpc>
                <a:spcPct val="100000"/>
              </a:lnSpc>
              <a:buFont typeface="+mj-lt"/>
              <a:buAutoNum type="arabicPeriod"/>
            </a:pPr>
            <a:r>
              <a:rPr sz="1600" dirty="0">
                <a:latin typeface="Huawei Sans" panose="020C0503030203020204" pitchFamily="34" charset="0"/>
              </a:rPr>
              <a:t>The routers respond with RA messages.</a:t>
            </a:r>
            <a:endParaRPr lang="en-US" altLang="zh-CN" sz="1600" dirty="0">
              <a:latin typeface="Huawei Sans" panose="020C0503030203020204" pitchFamily="34" charset="0"/>
            </a:endParaRPr>
          </a:p>
          <a:p>
            <a:pPr marL="403039" lvl="1" indent="0" fontAlgn="ctr">
              <a:lnSpc>
                <a:spcPct val="100000"/>
              </a:lnSpc>
              <a:buNone/>
            </a:pPr>
            <a:r>
              <a:rPr sz="1600" dirty="0">
                <a:latin typeface="Huawei Sans" panose="020C0503030203020204" pitchFamily="34" charset="0"/>
              </a:rPr>
              <a:t>After the preceding process is complete, the host generates a default route with the next hop address being the link-local address of the default router.</a:t>
            </a:r>
          </a:p>
        </p:txBody>
      </p:sp>
    </p:spTree>
    <p:extLst>
      <p:ext uri="{BB962C8B-B14F-4D97-AF65-F5344CB8AC3E}">
        <p14:creationId xmlns:p14="http://schemas.microsoft.com/office/powerpoint/2010/main" val="3565433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sz="1800" dirty="0">
                <a:latin typeface="Huawei Sans" panose="020C0503030203020204" pitchFamily="34" charset="0"/>
              </a:rPr>
              <a:t>Routers periodically send RA messages.</a:t>
            </a:r>
            <a:r>
              <a:rPr lang="en-US" sz="1800" dirty="0">
                <a:latin typeface="Huawei Sans" panose="020C0503030203020204" pitchFamily="34" charset="0"/>
              </a:rPr>
              <a:t> </a:t>
            </a:r>
            <a:r>
              <a:rPr sz="1800" dirty="0">
                <a:latin typeface="Huawei Sans" panose="020C0503030203020204" pitchFamily="34" charset="0"/>
              </a:rPr>
              <a:t>The interval for sending RA messages is a random value in a valid range. The default maximum and minimum intervals are 600s and 200s, respectively.</a:t>
            </a:r>
            <a:endParaRPr lang="en-US" altLang="zh-CN" sz="1800" dirty="0">
              <a:latin typeface="Huawei Sans" panose="020C0503030203020204" pitchFamily="34" charset="0"/>
            </a:endParaRPr>
          </a:p>
          <a:p>
            <a:r>
              <a:rPr sz="1800" dirty="0">
                <a:latin typeface="Huawei Sans" panose="020C0503030203020204" pitchFamily="34" charset="0"/>
              </a:rPr>
              <a:t>The addresses of these RA messages must meet the following requirements:</a:t>
            </a:r>
          </a:p>
          <a:p>
            <a:pPr marL="654050" lvl="1" indent="-333375"/>
            <a:r>
              <a:rPr sz="1600" dirty="0">
                <a:latin typeface="Huawei Sans" panose="020C0503030203020204" pitchFamily="34" charset="0"/>
              </a:rPr>
              <a:t>Source Address: must be the link-local address of an outbound interface.</a:t>
            </a:r>
            <a:endParaRPr lang="zh-CN" altLang="zh-CN" sz="1600" dirty="0">
              <a:latin typeface="Huawei Sans" panose="020C0503030203020204" pitchFamily="34" charset="0"/>
            </a:endParaRPr>
          </a:p>
          <a:p>
            <a:pPr marL="654050" lvl="1" indent="-333375"/>
            <a:r>
              <a:rPr sz="1600" dirty="0">
                <a:latin typeface="Huawei Sans" panose="020C0503030203020204" pitchFamily="34" charset="0"/>
              </a:rPr>
              <a:t>Destination Address: must be FF02::1.</a:t>
            </a:r>
            <a:endParaRPr lang="en-US" altLang="zh-CN" sz="1600" dirty="0">
              <a:latin typeface="Huawei Sans" panose="020C0503030203020204" pitchFamily="34" charset="0"/>
            </a:endParaRPr>
          </a:p>
          <a:p>
            <a:endParaRPr lang="zh-CN" altLang="en-US" sz="1800" dirty="0">
              <a:latin typeface="Huawei Sans" panose="020C0503030203020204" pitchFamily="34" charset="0"/>
            </a:endParaRPr>
          </a:p>
          <a:p>
            <a:endParaRPr lang="zh-CN" altLang="en-US"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dirty="0">
                <a:latin typeface="Huawei Sans" panose="020C0503030203020204" pitchFamily="34" charset="0"/>
              </a:rPr>
              <a:t>Router Discovery Process </a:t>
            </a:r>
            <a:r>
              <a:rPr lang="en-US" altLang="zh-CN" dirty="0"/>
              <a:t>— </a:t>
            </a:r>
            <a:r>
              <a:rPr dirty="0">
                <a:latin typeface="Huawei Sans" panose="020C0503030203020204" pitchFamily="34" charset="0"/>
              </a:rPr>
              <a:t>Triggered by Routers' Periodic RA Message Sending</a:t>
            </a:r>
            <a:endParaRPr lang="zh-CN" altLang="en-US" dirty="0">
              <a:latin typeface="Huawei Sans" panose="020C0503030203020204" pitchFamily="34" charset="0"/>
            </a:endParaRPr>
          </a:p>
        </p:txBody>
      </p:sp>
      <p:sp>
        <p:nvSpPr>
          <p:cNvPr id="9" name="AutoShape 17"/>
          <p:cNvSpPr>
            <a:spLocks noChangeAspect="1" noChangeArrowheads="1" noTextEdit="1"/>
          </p:cNvSpPr>
          <p:nvPr/>
        </p:nvSpPr>
        <p:spPr bwMode="gray">
          <a:xfrm>
            <a:off x="1594177" y="3906804"/>
            <a:ext cx="8434551" cy="2497629"/>
          </a:xfrm>
          <a:prstGeom prst="rect">
            <a:avLst/>
          </a:prstGeom>
          <a:noFill/>
        </p:spPr>
        <p:txBody>
          <a:bodyPr vert="horz" wrap="square" lIns="91440" tIns="45720" rIns="91440" bIns="45720" numCol="1" anchor="t" anchorCtr="0" compatLnSpc="1">
            <a:prstTxWarp prst="textNoShape">
              <a:avLst/>
            </a:prstTxWarp>
            <a:noAutofit/>
          </a:bodyPr>
          <a:lstStyle/>
          <a:p>
            <a:pPr fontAlgn="ctr"/>
            <a:endParaRPr lang="zh-CN" altLang="en-US" sz="4000">
              <a:latin typeface="Huawei Sans" panose="020C0503030203020204" pitchFamily="34" charset="0"/>
            </a:endParaRPr>
          </a:p>
        </p:txBody>
      </p:sp>
      <p:sp>
        <p:nvSpPr>
          <p:cNvPr id="10" name="Line 16"/>
          <p:cNvSpPr>
            <a:spLocks noChangeShapeType="1"/>
          </p:cNvSpPr>
          <p:nvPr/>
        </p:nvSpPr>
        <p:spPr bwMode="gray">
          <a:xfrm>
            <a:off x="1741916" y="4784796"/>
            <a:ext cx="8434551" cy="843"/>
          </a:xfrm>
          <a:prstGeom prst="line">
            <a:avLst/>
          </a:prstGeom>
          <a:noFill/>
          <a:ln w="19050">
            <a:solidFill>
              <a:srgbClr val="000000"/>
            </a:solidFill>
            <a:round/>
            <a:headEnd/>
            <a:tailEnd/>
          </a:ln>
        </p:spPr>
        <p:txBody>
          <a:bodyPr vert="horz" wrap="square" lIns="91440" tIns="45720" rIns="91440" bIns="45720" numCol="1" anchor="t" anchorCtr="0" compatLnSpc="1">
            <a:prstTxWarp prst="textNoShape">
              <a:avLst/>
            </a:prstTxWarp>
            <a:noAutofit/>
          </a:bodyPr>
          <a:lstStyle/>
          <a:p>
            <a:pPr fontAlgn="ctr"/>
            <a:endParaRPr lang="zh-CN" altLang="en-US" sz="4000">
              <a:latin typeface="Huawei Sans" panose="020C0503030203020204" pitchFamily="34" charset="0"/>
            </a:endParaRPr>
          </a:p>
        </p:txBody>
      </p:sp>
      <p:sp>
        <p:nvSpPr>
          <p:cNvPr id="11" name="Line 15"/>
          <p:cNvSpPr>
            <a:spLocks noChangeShapeType="1"/>
          </p:cNvSpPr>
          <p:nvPr/>
        </p:nvSpPr>
        <p:spPr bwMode="gray">
          <a:xfrm>
            <a:off x="2444795" y="4521887"/>
            <a:ext cx="0" cy="262908"/>
          </a:xfrm>
          <a:prstGeom prst="line">
            <a:avLst/>
          </a:prstGeom>
          <a:noFill/>
          <a:ln w="19050">
            <a:solidFill>
              <a:srgbClr val="000000"/>
            </a:solidFill>
            <a:round/>
            <a:headEnd/>
            <a:tailEnd/>
          </a:ln>
        </p:spPr>
        <p:txBody>
          <a:bodyPr vert="horz" wrap="square" lIns="91440" tIns="45720" rIns="91440" bIns="45720" numCol="1" anchor="t" anchorCtr="0" compatLnSpc="1">
            <a:prstTxWarp prst="textNoShape">
              <a:avLst/>
            </a:prstTxWarp>
            <a:noAutofit/>
          </a:bodyPr>
          <a:lstStyle/>
          <a:p>
            <a:pPr fontAlgn="ctr"/>
            <a:endParaRPr lang="zh-CN" altLang="en-US" sz="4000">
              <a:latin typeface="Huawei Sans" panose="020C0503030203020204" pitchFamily="34" charset="0"/>
            </a:endParaRPr>
          </a:p>
        </p:txBody>
      </p:sp>
      <p:sp>
        <p:nvSpPr>
          <p:cNvPr id="12" name="Line 14"/>
          <p:cNvSpPr>
            <a:spLocks noChangeShapeType="1"/>
          </p:cNvSpPr>
          <p:nvPr/>
        </p:nvSpPr>
        <p:spPr bwMode="gray">
          <a:xfrm>
            <a:off x="8871120" y="4390433"/>
            <a:ext cx="0" cy="394362"/>
          </a:xfrm>
          <a:prstGeom prst="line">
            <a:avLst/>
          </a:prstGeom>
          <a:noFill/>
          <a:ln w="19050">
            <a:solidFill>
              <a:srgbClr val="000000"/>
            </a:solidFill>
            <a:round/>
            <a:headEnd/>
            <a:tailEnd/>
          </a:ln>
        </p:spPr>
        <p:txBody>
          <a:bodyPr vert="horz" wrap="square" lIns="91440" tIns="45720" rIns="91440" bIns="45720" numCol="1" anchor="t" anchorCtr="0" compatLnSpc="1">
            <a:prstTxWarp prst="textNoShape">
              <a:avLst/>
            </a:prstTxWarp>
            <a:noAutofit/>
          </a:bodyPr>
          <a:lstStyle/>
          <a:p>
            <a:pPr fontAlgn="ctr"/>
            <a:endParaRPr lang="zh-CN" altLang="en-US" sz="4000">
              <a:latin typeface="Huawei Sans" panose="020C0503030203020204" pitchFamily="34" charset="0"/>
            </a:endParaRPr>
          </a:p>
        </p:txBody>
      </p:sp>
      <p:sp>
        <p:nvSpPr>
          <p:cNvPr id="18" name="Text Box 8"/>
          <p:cNvSpPr txBox="1">
            <a:spLocks noChangeArrowheads="1"/>
          </p:cNvSpPr>
          <p:nvPr/>
        </p:nvSpPr>
        <p:spPr bwMode="gray">
          <a:xfrm>
            <a:off x="5468112" y="4007914"/>
            <a:ext cx="3105108" cy="525817"/>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r" defTabSz="914400" rtl="0" eaLnBrk="1" fontAlgn="ctr" latinLnBrk="0" hangingPunct="1">
              <a:lnSpc>
                <a:spcPct val="100000"/>
              </a:lnSpc>
              <a:spcBef>
                <a:spcPct val="0"/>
              </a:spcBef>
              <a:spcAft>
                <a:spcPct val="0"/>
              </a:spcAft>
              <a:buClrTx/>
              <a:buSzTx/>
              <a:buFontTx/>
              <a:buNone/>
              <a:tabLst/>
            </a:pPr>
            <a:r>
              <a:rPr sz="1600" dirty="0">
                <a:solidFill>
                  <a:schemeClr val="tx1"/>
                </a:solidFill>
                <a:latin typeface="Huawei Sans" panose="020C0503030203020204" pitchFamily="34" charset="0"/>
              </a:rPr>
              <a:t>00E0-FC86-D6C4</a:t>
            </a:r>
          </a:p>
          <a:p>
            <a:pPr marL="0" marR="0" lvl="0" indent="0" algn="r" defTabSz="914400" rtl="0" eaLnBrk="1" fontAlgn="ctr" latinLnBrk="0" hangingPunct="1">
              <a:lnSpc>
                <a:spcPct val="100000"/>
              </a:lnSpc>
              <a:spcBef>
                <a:spcPct val="0"/>
              </a:spcBef>
              <a:spcAft>
                <a:spcPct val="0"/>
              </a:spcAft>
              <a:buClrTx/>
              <a:buSzTx/>
              <a:buFontTx/>
              <a:buNone/>
              <a:tabLst/>
            </a:pPr>
            <a:r>
              <a:rPr sz="1600" dirty="0">
                <a:latin typeface="Huawei Sans" panose="020C0503030203020204" pitchFamily="34" charset="0"/>
              </a:rPr>
              <a:t>4000::1/64</a:t>
            </a:r>
            <a:r>
              <a:rPr sz="1600" dirty="0">
                <a:solidFill>
                  <a:schemeClr val="tx1"/>
                </a:solidFill>
                <a:latin typeface="Huawei Sans" panose="020C0503030203020204" pitchFamily="34" charset="0"/>
              </a:rPr>
              <a:t> FE80::2E0:FCFF:FE86:D6C4 </a:t>
            </a:r>
            <a:endParaRPr kumimoji="0" lang="de-DE" altLang="zh-CN" sz="4000" b="0" i="0" u="none" strike="noStrike" cap="none" normalizeH="0" baseline="0" dirty="0">
              <a:ln>
                <a:noFill/>
              </a:ln>
              <a:solidFill>
                <a:schemeClr val="tx1"/>
              </a:solidFill>
              <a:effectLst/>
              <a:latin typeface="Huawei Sans" panose="020C0503030203020204" pitchFamily="34" charset="0"/>
            </a:endParaRPr>
          </a:p>
        </p:txBody>
      </p:sp>
      <p:sp>
        <p:nvSpPr>
          <p:cNvPr id="19" name="Text Box 7"/>
          <p:cNvSpPr txBox="1">
            <a:spLocks noChangeArrowheads="1"/>
          </p:cNvSpPr>
          <p:nvPr/>
        </p:nvSpPr>
        <p:spPr bwMode="gray">
          <a:xfrm>
            <a:off x="2066001" y="4500080"/>
            <a:ext cx="1004113" cy="274427"/>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ctr" latinLnBrk="0" hangingPunct="1">
              <a:lnSpc>
                <a:spcPct val="100000"/>
              </a:lnSpc>
              <a:spcBef>
                <a:spcPct val="0"/>
              </a:spcBef>
              <a:spcAft>
                <a:spcPct val="0"/>
              </a:spcAft>
              <a:buClrTx/>
              <a:buSzTx/>
              <a:buFontTx/>
              <a:buNone/>
              <a:tabLst/>
            </a:pPr>
            <a:r>
              <a:rPr sz="1600">
                <a:solidFill>
                  <a:schemeClr val="tx1"/>
                </a:solidFill>
                <a:latin typeface="Huawei Sans" panose="020C0503030203020204" pitchFamily="34" charset="0"/>
              </a:rPr>
              <a:t>PC1</a:t>
            </a:r>
            <a:endParaRPr kumimoji="0" lang="en-US" altLang="zh-CN" sz="4000" b="0" i="0" u="none" strike="noStrike" cap="none" normalizeH="0" baseline="0" dirty="0">
              <a:ln>
                <a:noFill/>
              </a:ln>
              <a:solidFill>
                <a:schemeClr val="tx1"/>
              </a:solidFill>
              <a:effectLst/>
              <a:latin typeface="Huawei Sans" panose="020C0503030203020204" pitchFamily="34" charset="0"/>
            </a:endParaRPr>
          </a:p>
        </p:txBody>
      </p:sp>
      <p:sp>
        <p:nvSpPr>
          <p:cNvPr id="20" name="Text Box 6"/>
          <p:cNvSpPr txBox="1">
            <a:spLocks noChangeArrowheads="1"/>
          </p:cNvSpPr>
          <p:nvPr/>
        </p:nvSpPr>
        <p:spPr bwMode="gray">
          <a:xfrm>
            <a:off x="8989582" y="4547927"/>
            <a:ext cx="355311" cy="226580"/>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ctr" latinLnBrk="0" hangingPunct="1">
              <a:lnSpc>
                <a:spcPct val="100000"/>
              </a:lnSpc>
              <a:spcBef>
                <a:spcPct val="0"/>
              </a:spcBef>
              <a:spcAft>
                <a:spcPct val="0"/>
              </a:spcAft>
              <a:buClrTx/>
              <a:buSzTx/>
              <a:buFontTx/>
              <a:buNone/>
              <a:tabLst/>
            </a:pPr>
            <a:r>
              <a:rPr sz="1600">
                <a:solidFill>
                  <a:schemeClr val="tx1"/>
                </a:solidFill>
                <a:latin typeface="Huawei Sans" panose="020C0503030203020204" pitchFamily="34" charset="0"/>
              </a:rPr>
              <a:t>R1</a:t>
            </a:r>
            <a:endParaRPr kumimoji="0" lang="en-US" altLang="zh-CN" sz="4000" b="0" i="0" u="none" strike="noStrike" cap="none" normalizeH="0" baseline="0" dirty="0">
              <a:ln>
                <a:noFill/>
              </a:ln>
              <a:solidFill>
                <a:schemeClr val="tx1"/>
              </a:solidFill>
              <a:effectLst/>
              <a:latin typeface="Huawei Sans" panose="020C0503030203020204" pitchFamily="34" charset="0"/>
            </a:endParaRPr>
          </a:p>
        </p:txBody>
      </p:sp>
      <p:sp>
        <p:nvSpPr>
          <p:cNvPr id="21" name="Line 5"/>
          <p:cNvSpPr>
            <a:spLocks noChangeShapeType="1"/>
          </p:cNvSpPr>
          <p:nvPr/>
        </p:nvSpPr>
        <p:spPr bwMode="gray">
          <a:xfrm>
            <a:off x="4051376" y="4521887"/>
            <a:ext cx="0" cy="262908"/>
          </a:xfrm>
          <a:prstGeom prst="line">
            <a:avLst/>
          </a:prstGeom>
          <a:noFill/>
          <a:ln w="19050">
            <a:solidFill>
              <a:srgbClr val="000000"/>
            </a:solidFill>
            <a:round/>
            <a:headEnd/>
            <a:tailEnd/>
          </a:ln>
        </p:spPr>
        <p:txBody>
          <a:bodyPr vert="horz" wrap="square" lIns="91440" tIns="45720" rIns="91440" bIns="45720" numCol="1" anchor="t" anchorCtr="0" compatLnSpc="1">
            <a:prstTxWarp prst="textNoShape">
              <a:avLst/>
            </a:prstTxWarp>
            <a:noAutofit/>
          </a:bodyPr>
          <a:lstStyle/>
          <a:p>
            <a:pPr fontAlgn="ctr"/>
            <a:endParaRPr lang="zh-CN" altLang="en-US" sz="4000">
              <a:latin typeface="Huawei Sans" panose="020C0503030203020204" pitchFamily="34" charset="0"/>
            </a:endParaRPr>
          </a:p>
        </p:txBody>
      </p:sp>
      <p:sp>
        <p:nvSpPr>
          <p:cNvPr id="22" name="Text Box 4"/>
          <p:cNvSpPr txBox="1">
            <a:spLocks noChangeArrowheads="1"/>
          </p:cNvSpPr>
          <p:nvPr/>
        </p:nvSpPr>
        <p:spPr bwMode="gray">
          <a:xfrm>
            <a:off x="3668001" y="4515716"/>
            <a:ext cx="1004113" cy="262908"/>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ctr" latinLnBrk="0" hangingPunct="1">
              <a:lnSpc>
                <a:spcPct val="100000"/>
              </a:lnSpc>
              <a:spcBef>
                <a:spcPct val="0"/>
              </a:spcBef>
              <a:spcAft>
                <a:spcPct val="0"/>
              </a:spcAft>
              <a:buClrTx/>
              <a:buSzTx/>
              <a:buFontTx/>
              <a:buNone/>
              <a:tabLst/>
            </a:pPr>
            <a:r>
              <a:rPr sz="1600">
                <a:solidFill>
                  <a:schemeClr val="tx1"/>
                </a:solidFill>
                <a:latin typeface="Huawei Sans" panose="020C0503030203020204" pitchFamily="34" charset="0"/>
              </a:rPr>
              <a:t>PC2</a:t>
            </a:r>
            <a:endParaRPr kumimoji="0" lang="en-US" altLang="zh-CN" sz="4000" b="0" i="0" u="none" strike="noStrike" cap="none" normalizeH="0" baseline="0" dirty="0">
              <a:ln>
                <a:noFill/>
              </a:ln>
              <a:solidFill>
                <a:schemeClr val="tx1"/>
              </a:solidFill>
              <a:effectLst/>
              <a:latin typeface="Huawei Sans" panose="020C0503030203020204" pitchFamily="34" charset="0"/>
            </a:endParaRPr>
          </a:p>
        </p:txBody>
      </p:sp>
      <p:pic>
        <p:nvPicPr>
          <p:cNvPr id="23" name="图片 22" descr="PC.png"/>
          <p:cNvPicPr>
            <a:picLocks noChangeAspect="1"/>
          </p:cNvPicPr>
          <p:nvPr/>
        </p:nvPicPr>
        <p:blipFill>
          <a:blip r:embed="rId3" cstate="print"/>
          <a:stretch>
            <a:fillRect/>
          </a:stretch>
        </p:blipFill>
        <p:spPr bwMode="gray">
          <a:xfrm>
            <a:off x="2175263" y="4087574"/>
            <a:ext cx="539063" cy="414000"/>
          </a:xfrm>
          <a:prstGeom prst="rect">
            <a:avLst/>
          </a:prstGeom>
        </p:spPr>
      </p:pic>
      <p:pic>
        <p:nvPicPr>
          <p:cNvPr id="24" name="图片 23" descr="PC.png"/>
          <p:cNvPicPr>
            <a:picLocks noChangeAspect="1"/>
          </p:cNvPicPr>
          <p:nvPr/>
        </p:nvPicPr>
        <p:blipFill>
          <a:blip r:embed="rId3" cstate="print"/>
          <a:stretch>
            <a:fillRect/>
          </a:stretch>
        </p:blipFill>
        <p:spPr bwMode="gray">
          <a:xfrm>
            <a:off x="3747489" y="4091728"/>
            <a:ext cx="539063" cy="414000"/>
          </a:xfrm>
          <a:prstGeom prst="rect">
            <a:avLst/>
          </a:prstGeom>
        </p:spPr>
      </p:pic>
      <p:pic>
        <p:nvPicPr>
          <p:cNvPr id="25" name="图片 2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600652" y="4103306"/>
            <a:ext cx="540000" cy="442800"/>
          </a:xfrm>
          <a:prstGeom prst="rect">
            <a:avLst/>
          </a:prstGeom>
        </p:spPr>
      </p:pic>
      <p:sp>
        <p:nvSpPr>
          <p:cNvPr id="26" name="TextBox 19"/>
          <p:cNvSpPr txBox="1">
            <a:spLocks noChangeArrowheads="1"/>
          </p:cNvSpPr>
          <p:nvPr/>
        </p:nvSpPr>
        <p:spPr bwMode="gray">
          <a:xfrm>
            <a:off x="3574397" y="4955777"/>
            <a:ext cx="4751571" cy="1200329"/>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defRPr sz="1400">
                <a:solidFill>
                  <a:schemeClr val="bg1"/>
                </a:solidFill>
              </a:defRPr>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algn="l" fontAlgn="ctr"/>
            <a:r>
              <a:rPr sz="1800" dirty="0">
                <a:solidFill>
                  <a:srgbClr val="EC7061"/>
                </a:solidFill>
                <a:latin typeface="Huawei Sans" panose="020C0503030203020204" pitchFamily="34" charset="0"/>
              </a:rPr>
              <a:t>ICMPv6 Type: 134 (RA)</a:t>
            </a:r>
            <a:endParaRPr lang="en-US" sz="1800" dirty="0">
              <a:solidFill>
                <a:srgbClr val="EC7061"/>
              </a:solidFill>
              <a:latin typeface="Huawei Sans" panose="020C0503030203020204" pitchFamily="34" charset="0"/>
            </a:endParaRPr>
          </a:p>
          <a:p>
            <a:pPr algn="l" fontAlgn="ctr"/>
            <a:r>
              <a:rPr sz="1800" dirty="0">
                <a:solidFill>
                  <a:schemeClr val="tx1"/>
                </a:solidFill>
                <a:latin typeface="Huawei Sans" panose="020C0503030203020204" pitchFamily="34" charset="0"/>
              </a:rPr>
              <a:t>Source Address: FE80::2E0:FCFF:FE86:D6C4 Destination Address: FF02::1</a:t>
            </a:r>
            <a:br>
              <a:rPr lang="en-US" altLang="zh-CN" sz="1800" dirty="0">
                <a:solidFill>
                  <a:schemeClr val="tx1"/>
                </a:solidFill>
                <a:latin typeface="Huawei Sans" panose="020C0503030203020204" pitchFamily="34" charset="0"/>
              </a:rPr>
            </a:br>
            <a:r>
              <a:rPr sz="1800" dirty="0">
                <a:solidFill>
                  <a:schemeClr val="tx1"/>
                </a:solidFill>
                <a:latin typeface="Huawei Sans" panose="020C0503030203020204" pitchFamily="34" charset="0"/>
              </a:rPr>
              <a:t>Prefix: 4000::/64</a:t>
            </a:r>
          </a:p>
        </p:txBody>
      </p:sp>
      <p:cxnSp>
        <p:nvCxnSpPr>
          <p:cNvPr id="27" name="Straight Connector 75"/>
          <p:cNvCxnSpPr/>
          <p:nvPr/>
        </p:nvCxnSpPr>
        <p:spPr bwMode="gray">
          <a:xfrm flipH="1">
            <a:off x="3574398" y="6264503"/>
            <a:ext cx="4751570"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Tree>
    <p:extLst>
      <p:ext uri="{BB962C8B-B14F-4D97-AF65-F5344CB8AC3E}">
        <p14:creationId xmlns:p14="http://schemas.microsoft.com/office/powerpoint/2010/main" val="33948504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dirty="0">
                <a:solidFill>
                  <a:schemeClr val="bg1">
                    <a:lumMod val="50000"/>
                  </a:schemeClr>
                </a:solidFill>
                <a:latin typeface="Huawei Sans" panose="020C0503030203020204" pitchFamily="34" charset="0"/>
              </a:rPr>
              <a:t>ICMPv6 Introduction</a:t>
            </a:r>
            <a:endParaRPr lang="en-US" altLang="zh-CN" dirty="0">
              <a:solidFill>
                <a:schemeClr val="bg1">
                  <a:lumMod val="50000"/>
                </a:schemeClr>
              </a:solidFill>
              <a:latin typeface="Huawei Sans" panose="020C0503030203020204" pitchFamily="34" charset="0"/>
            </a:endParaRPr>
          </a:p>
          <a:p>
            <a:r>
              <a:rPr b="1" dirty="0">
                <a:latin typeface="Huawei Sans" panose="020C0503030203020204" pitchFamily="34" charset="0"/>
              </a:rPr>
              <a:t>NDP Introduction</a:t>
            </a:r>
            <a:endParaRPr lang="en-US" altLang="zh-CN" b="1" dirty="0">
              <a:latin typeface="Huawei Sans" panose="020C0503030203020204" pitchFamily="34" charset="0"/>
            </a:endParaRPr>
          </a:p>
          <a:p>
            <a:pPr marL="785813" lvl="1" indent="-319088"/>
            <a:r>
              <a:rPr dirty="0">
                <a:solidFill>
                  <a:schemeClr val="bg1">
                    <a:lumMod val="50000"/>
                  </a:schemeClr>
                </a:solidFill>
                <a:latin typeface="Huawei Sans" panose="020C0503030203020204" pitchFamily="34" charset="0"/>
              </a:rPr>
              <a:t>NDP Overview</a:t>
            </a:r>
            <a:endParaRPr lang="en-US" altLang="zh-CN" dirty="0">
              <a:solidFill>
                <a:schemeClr val="bg1">
                  <a:lumMod val="50000"/>
                </a:schemeClr>
              </a:solidFill>
              <a:latin typeface="Huawei Sans" panose="020C0503030203020204" pitchFamily="34" charset="0"/>
            </a:endParaRPr>
          </a:p>
          <a:p>
            <a:pPr marL="785813" lvl="1" indent="-319088"/>
            <a:r>
              <a:rPr dirty="0">
                <a:solidFill>
                  <a:schemeClr val="bg1">
                    <a:lumMod val="50000"/>
                  </a:schemeClr>
                </a:solidFill>
                <a:latin typeface="Huawei Sans" panose="020C0503030203020204" pitchFamily="34" charset="0"/>
              </a:rPr>
              <a:t>Router Discovery</a:t>
            </a:r>
            <a:endParaRPr lang="en-US" altLang="zh-CN" dirty="0">
              <a:solidFill>
                <a:schemeClr val="bg1">
                  <a:lumMod val="50000"/>
                </a:schemeClr>
              </a:solidFill>
              <a:latin typeface="Huawei Sans" panose="020C0503030203020204" pitchFamily="34" charset="0"/>
            </a:endParaRPr>
          </a:p>
          <a:p>
            <a:pPr marL="785813" lvl="1" indent="-319088">
              <a:buFont typeface="Huawei Sans" panose="020C0503030203020204" pitchFamily="34" charset="0"/>
              <a:buChar char="▪"/>
            </a:pPr>
            <a:r>
              <a:rPr b="1" dirty="0">
                <a:latin typeface="Huawei Sans" panose="020C0503030203020204" pitchFamily="34" charset="0"/>
              </a:rPr>
              <a:t>Address Resolution</a:t>
            </a:r>
            <a:endParaRPr lang="en-US" altLang="zh-CN" b="1" dirty="0">
              <a:latin typeface="Huawei Sans" panose="020C0503030203020204" pitchFamily="34" charset="0"/>
            </a:endParaRPr>
          </a:p>
          <a:p>
            <a:pPr marL="785813" lvl="1" indent="-319088"/>
            <a:r>
              <a:rPr dirty="0">
                <a:solidFill>
                  <a:schemeClr val="bg1">
                    <a:lumMod val="50000"/>
                  </a:schemeClr>
                </a:solidFill>
                <a:latin typeface="Huawei Sans" panose="020C0503030203020204" pitchFamily="34" charset="0"/>
              </a:rPr>
              <a:t>Neighbor State Tracing</a:t>
            </a:r>
            <a:endParaRPr lang="en-US" altLang="zh-CN" dirty="0">
              <a:solidFill>
                <a:schemeClr val="bg1">
                  <a:lumMod val="50000"/>
                </a:schemeClr>
              </a:solidFill>
              <a:latin typeface="Huawei Sans" panose="020C0503030203020204" pitchFamily="34" charset="0"/>
            </a:endParaRPr>
          </a:p>
          <a:p>
            <a:pPr marL="785813" lvl="1" indent="-319088"/>
            <a:r>
              <a:rPr dirty="0">
                <a:solidFill>
                  <a:schemeClr val="bg1">
                    <a:lumMod val="50000"/>
                  </a:schemeClr>
                </a:solidFill>
                <a:latin typeface="Huawei Sans" panose="020C0503030203020204" pitchFamily="34" charset="0"/>
              </a:rPr>
              <a:t>DAD</a:t>
            </a:r>
            <a:endParaRPr lang="en-US" altLang="zh-CN" dirty="0">
              <a:solidFill>
                <a:schemeClr val="bg1">
                  <a:lumMod val="50000"/>
                </a:schemeClr>
              </a:solidFill>
              <a:latin typeface="Huawei Sans" panose="020C0503030203020204" pitchFamily="34" charset="0"/>
            </a:endParaRPr>
          </a:p>
          <a:p>
            <a:pPr marL="785813" lvl="1" indent="-319088"/>
            <a:r>
              <a:rPr dirty="0">
                <a:solidFill>
                  <a:schemeClr val="bg1">
                    <a:lumMod val="50000"/>
                  </a:schemeClr>
                </a:solidFill>
                <a:latin typeface="Huawei Sans" panose="020C0503030203020204" pitchFamily="34" charset="0"/>
              </a:rPr>
              <a:t>Redirection</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4642045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sz="1800" dirty="0">
                <a:latin typeface="Huawei Sans" panose="020C0503030203020204" pitchFamily="34" charset="0"/>
              </a:rPr>
              <a:t>IPv6 address resolution is implemented using ICMPv6 (NS and NA messages).</a:t>
            </a:r>
            <a:endParaRPr lang="en-US" altLang="zh-CN" sz="1800" dirty="0">
              <a:latin typeface="Huawei Sans" panose="020C0503030203020204" pitchFamily="34" charset="0"/>
            </a:endParaRPr>
          </a:p>
          <a:p>
            <a:r>
              <a:rPr sz="1800" dirty="0">
                <a:latin typeface="Huawei Sans" panose="020C0503030203020204" pitchFamily="34" charset="0"/>
              </a:rPr>
              <a:t>Layer 3 address resolution has the following advantages:</a:t>
            </a:r>
          </a:p>
          <a:p>
            <a:pPr marL="654050" lvl="1" indent="-333375"/>
            <a:r>
              <a:rPr sz="1600" dirty="0">
                <a:latin typeface="Huawei Sans" panose="020C0503030203020204" pitchFamily="34" charset="0"/>
              </a:rPr>
              <a:t>Layer 3 address resolution enables Layer 2 devices to use the same address resolution protocol.</a:t>
            </a:r>
            <a:endParaRPr lang="zh-CN" altLang="en-US" sz="1600" dirty="0">
              <a:latin typeface="Huawei Sans" panose="020C0503030203020204" pitchFamily="34" charset="0"/>
            </a:endParaRPr>
          </a:p>
          <a:p>
            <a:pPr marL="654050" lvl="1" indent="-333375"/>
            <a:r>
              <a:rPr sz="1600" dirty="0">
                <a:latin typeface="Huawei Sans" panose="020C0503030203020204" pitchFamily="34" charset="0"/>
              </a:rPr>
              <a:t>Layer 3 security mechanisms are used to prevent address resolution attacks.</a:t>
            </a:r>
            <a:endParaRPr lang="zh-CN" altLang="en-US" sz="1600" dirty="0">
              <a:latin typeface="Huawei Sans" panose="020C0503030203020204" pitchFamily="34" charset="0"/>
            </a:endParaRPr>
          </a:p>
          <a:p>
            <a:pPr marL="654050" lvl="1" indent="-333375"/>
            <a:r>
              <a:rPr sz="1600" dirty="0">
                <a:latin typeface="Huawei Sans" panose="020C0503030203020204" pitchFamily="34" charset="0"/>
              </a:rPr>
              <a:t>Request messages can be multicast, reducing loads on Layer 2 networks.</a:t>
            </a:r>
            <a:endParaRPr lang="en-US" altLang="zh-CN" sz="1600" dirty="0">
              <a:latin typeface="Huawei Sans" panose="020C0503030203020204" pitchFamily="34" charset="0"/>
            </a:endParaRPr>
          </a:p>
          <a:p>
            <a:pPr marL="0" indent="0">
              <a:buNone/>
            </a:pPr>
            <a:endParaRPr lang="zh-CN" altLang="en-US" sz="1800" dirty="0">
              <a:latin typeface="Huawei Sans" panose="020C0503030203020204" pitchFamily="34" charset="0"/>
            </a:endParaRPr>
          </a:p>
          <a:p>
            <a:pPr marL="0" indent="0">
              <a:buNone/>
            </a:pPr>
            <a:endParaRPr lang="zh-CN" altLang="en-US"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Address Resolution</a:t>
            </a:r>
          </a:p>
        </p:txBody>
      </p:sp>
      <p:sp>
        <p:nvSpPr>
          <p:cNvPr id="8" name="AutoShape 77"/>
          <p:cNvSpPr>
            <a:spLocks noChangeAspect="1" noChangeArrowheads="1" noTextEdit="1"/>
          </p:cNvSpPr>
          <p:nvPr/>
        </p:nvSpPr>
        <p:spPr bwMode="gray">
          <a:xfrm>
            <a:off x="1176349" y="3593025"/>
            <a:ext cx="7930055" cy="1052611"/>
          </a:xfrm>
          <a:prstGeom prst="rect">
            <a:avLst/>
          </a:prstGeom>
          <a:noFill/>
        </p:spPr>
        <p:txBody>
          <a:bodyPr vert="horz" wrap="square" lIns="91440" tIns="45720" rIns="91440" bIns="45720" numCol="1" anchor="t" anchorCtr="0" compatLnSpc="1">
            <a:prstTxWarp prst="textNoShape">
              <a:avLst/>
            </a:prstTxWarp>
            <a:noAutofit/>
          </a:bodyPr>
          <a:lstStyle/>
          <a:p>
            <a:pPr fontAlgn="ctr"/>
            <a:endParaRPr lang="zh-CN" altLang="en-US" sz="4000">
              <a:latin typeface="Huawei Sans" panose="020C0503030203020204" pitchFamily="34" charset="0"/>
            </a:endParaRPr>
          </a:p>
        </p:txBody>
      </p:sp>
      <p:sp>
        <p:nvSpPr>
          <p:cNvPr id="10" name="Text Box 74"/>
          <p:cNvSpPr txBox="1">
            <a:spLocks noChangeArrowheads="1"/>
          </p:cNvSpPr>
          <p:nvPr/>
        </p:nvSpPr>
        <p:spPr bwMode="gray">
          <a:xfrm>
            <a:off x="1603132" y="3560972"/>
            <a:ext cx="1352837" cy="84208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fontAlgn="ctr"/>
            <a:endParaRPr lang="zh-CN" altLang="en-US" sz="4000">
              <a:latin typeface="Huawei Sans" panose="020C0503030203020204" pitchFamily="34" charset="0"/>
            </a:endParaRPr>
          </a:p>
        </p:txBody>
      </p:sp>
      <p:sp>
        <p:nvSpPr>
          <p:cNvPr id="11" name="Text Box 73"/>
          <p:cNvSpPr txBox="1">
            <a:spLocks noChangeArrowheads="1"/>
          </p:cNvSpPr>
          <p:nvPr/>
        </p:nvSpPr>
        <p:spPr bwMode="gray">
          <a:xfrm>
            <a:off x="1419958" y="3959386"/>
            <a:ext cx="966005" cy="210522"/>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ctr" latinLnBrk="0" hangingPunct="1">
              <a:lnSpc>
                <a:spcPct val="100000"/>
              </a:lnSpc>
              <a:spcBef>
                <a:spcPct val="0"/>
              </a:spcBef>
              <a:spcAft>
                <a:spcPct val="0"/>
              </a:spcAft>
              <a:buClrTx/>
              <a:buSzTx/>
              <a:buFontTx/>
              <a:buNone/>
              <a:tabLst/>
            </a:pPr>
            <a:r>
              <a:rPr sz="1600">
                <a:solidFill>
                  <a:schemeClr val="tx1"/>
                </a:solidFill>
                <a:latin typeface="Huawei Sans" panose="020C0503030203020204" pitchFamily="34" charset="0"/>
              </a:rPr>
              <a:t>PC1</a:t>
            </a:r>
            <a:endParaRPr kumimoji="0" lang="en-US" altLang="zh-CN" sz="4000" b="0" i="0" u="none" strike="noStrike" cap="none" normalizeH="0" baseline="0" dirty="0">
              <a:ln>
                <a:noFill/>
              </a:ln>
              <a:solidFill>
                <a:schemeClr val="tx1"/>
              </a:solidFill>
              <a:effectLst/>
              <a:latin typeface="Huawei Sans" panose="020C0503030203020204" pitchFamily="34" charset="0"/>
            </a:endParaRPr>
          </a:p>
        </p:txBody>
      </p:sp>
      <p:sp>
        <p:nvSpPr>
          <p:cNvPr id="12" name="Text Box 71"/>
          <p:cNvSpPr txBox="1">
            <a:spLocks noChangeArrowheads="1"/>
          </p:cNvSpPr>
          <p:nvPr/>
        </p:nvSpPr>
        <p:spPr bwMode="gray">
          <a:xfrm>
            <a:off x="7791368" y="3560972"/>
            <a:ext cx="1353912" cy="843438"/>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fontAlgn="ctr"/>
            <a:endParaRPr lang="zh-CN" altLang="en-US" sz="4000">
              <a:latin typeface="Huawei Sans" panose="020C0503030203020204" pitchFamily="34" charset="0"/>
            </a:endParaRPr>
          </a:p>
        </p:txBody>
      </p:sp>
      <p:sp>
        <p:nvSpPr>
          <p:cNvPr id="13" name="Text Box 70"/>
          <p:cNvSpPr txBox="1">
            <a:spLocks noChangeArrowheads="1"/>
          </p:cNvSpPr>
          <p:nvPr/>
        </p:nvSpPr>
        <p:spPr bwMode="gray">
          <a:xfrm>
            <a:off x="8635250" y="3959386"/>
            <a:ext cx="968154" cy="210522"/>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ctr" latinLnBrk="0" hangingPunct="1">
              <a:lnSpc>
                <a:spcPct val="100000"/>
              </a:lnSpc>
              <a:spcBef>
                <a:spcPct val="0"/>
              </a:spcBef>
              <a:spcAft>
                <a:spcPct val="0"/>
              </a:spcAft>
              <a:buClrTx/>
              <a:buSzTx/>
              <a:buFontTx/>
              <a:buNone/>
              <a:tabLst/>
            </a:pPr>
            <a:r>
              <a:rPr sz="1600">
                <a:solidFill>
                  <a:schemeClr val="tx1"/>
                </a:solidFill>
                <a:latin typeface="Huawei Sans" panose="020C0503030203020204" pitchFamily="34" charset="0"/>
              </a:rPr>
              <a:t>PC2</a:t>
            </a:r>
            <a:endParaRPr kumimoji="0" lang="en-US" altLang="zh-CN" sz="4000" b="0" i="0" u="none" strike="noStrike" cap="none" normalizeH="0" baseline="0" dirty="0">
              <a:ln>
                <a:noFill/>
              </a:ln>
              <a:solidFill>
                <a:schemeClr val="tx1"/>
              </a:solidFill>
              <a:effectLst/>
              <a:latin typeface="Huawei Sans" panose="020C0503030203020204" pitchFamily="34" charset="0"/>
            </a:endParaRPr>
          </a:p>
        </p:txBody>
      </p:sp>
      <p:sp>
        <p:nvSpPr>
          <p:cNvPr id="22" name="Text Box 61"/>
          <p:cNvSpPr txBox="1">
            <a:spLocks noChangeArrowheads="1"/>
          </p:cNvSpPr>
          <p:nvPr/>
        </p:nvSpPr>
        <p:spPr bwMode="gray">
          <a:xfrm>
            <a:off x="2482824" y="3585066"/>
            <a:ext cx="2618502" cy="432444"/>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ctr" latinLnBrk="0" hangingPunct="1">
              <a:lnSpc>
                <a:spcPct val="100000"/>
              </a:lnSpc>
              <a:spcBef>
                <a:spcPct val="0"/>
              </a:spcBef>
              <a:spcAft>
                <a:spcPct val="0"/>
              </a:spcAft>
              <a:buClrTx/>
              <a:buSzTx/>
              <a:buFontTx/>
              <a:buNone/>
              <a:tabLst/>
            </a:pPr>
            <a:r>
              <a:rPr sz="1600" dirty="0">
                <a:solidFill>
                  <a:schemeClr val="tx1"/>
                </a:solidFill>
                <a:latin typeface="Huawei Sans" panose="020C0503030203020204" pitchFamily="34" charset="0"/>
              </a:rPr>
              <a:t>000D-88F8-03B0</a:t>
            </a:r>
            <a:endParaRPr kumimoji="0" lang="en-US" altLang="zh-CN" sz="1600" b="0" i="0" u="none" strike="noStrike" cap="none" normalizeH="0" baseline="0" dirty="0">
              <a:ln>
                <a:noFill/>
              </a:ln>
              <a:solidFill>
                <a:schemeClr val="tx1"/>
              </a:solidFill>
              <a:effectLst/>
              <a:latin typeface="Huawei Sans" panose="020C0503030203020204" pitchFamily="34" charset="0"/>
            </a:endParaRPr>
          </a:p>
          <a:p>
            <a:pPr marL="0" marR="0" lvl="0" indent="0" algn="l" defTabSz="914400" rtl="0" eaLnBrk="0" fontAlgn="ctr" latinLnBrk="0" hangingPunct="0">
              <a:lnSpc>
                <a:spcPct val="100000"/>
              </a:lnSpc>
              <a:spcBef>
                <a:spcPct val="0"/>
              </a:spcBef>
              <a:spcAft>
                <a:spcPct val="0"/>
              </a:spcAft>
              <a:buClrTx/>
              <a:buSzTx/>
              <a:buFontTx/>
              <a:buNone/>
              <a:tabLst/>
            </a:pPr>
            <a:r>
              <a:rPr sz="1600" dirty="0">
                <a:solidFill>
                  <a:schemeClr val="tx1"/>
                </a:solidFill>
                <a:latin typeface="Huawei Sans" panose="020C0503030203020204" pitchFamily="34" charset="0"/>
              </a:rPr>
              <a:t>4000::D4B5:2A08:3AB8:F820</a:t>
            </a:r>
            <a:endParaRPr kumimoji="0" lang="en-US" altLang="zh-CN" sz="4000" b="0" i="0" u="none" strike="noStrike" cap="none" normalizeH="0" baseline="0" dirty="0">
              <a:ln>
                <a:noFill/>
              </a:ln>
              <a:solidFill>
                <a:schemeClr val="tx1"/>
              </a:solidFill>
              <a:effectLst/>
              <a:latin typeface="Huawei Sans" panose="020C0503030203020204" pitchFamily="34" charset="0"/>
            </a:endParaRPr>
          </a:p>
        </p:txBody>
      </p:sp>
      <p:sp>
        <p:nvSpPr>
          <p:cNvPr id="23" name="Text Box 60"/>
          <p:cNvSpPr txBox="1">
            <a:spLocks noChangeArrowheads="1"/>
          </p:cNvSpPr>
          <p:nvPr/>
        </p:nvSpPr>
        <p:spPr bwMode="gray">
          <a:xfrm>
            <a:off x="5519154" y="3565262"/>
            <a:ext cx="2514408" cy="421044"/>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r" defTabSz="914400" rtl="0" eaLnBrk="1" fontAlgn="ctr" latinLnBrk="0" hangingPunct="1">
              <a:lnSpc>
                <a:spcPct val="100000"/>
              </a:lnSpc>
              <a:spcBef>
                <a:spcPct val="0"/>
              </a:spcBef>
              <a:spcAft>
                <a:spcPct val="0"/>
              </a:spcAft>
              <a:buClrTx/>
              <a:buSzTx/>
              <a:buFontTx/>
              <a:buNone/>
              <a:tabLst/>
            </a:pPr>
            <a:r>
              <a:rPr sz="1600" dirty="0">
                <a:solidFill>
                  <a:schemeClr val="tx1"/>
                </a:solidFill>
                <a:latin typeface="Huawei Sans" panose="020C0503030203020204" pitchFamily="34" charset="0"/>
              </a:rPr>
              <a:t>0013-7284-EFDC 4000::213:72FF:FE84:EFDC </a:t>
            </a:r>
            <a:endParaRPr kumimoji="0" lang="en-US" altLang="zh-CN" sz="4000" b="0" i="0" u="none" strike="noStrike" cap="none" normalizeH="0" baseline="0" dirty="0">
              <a:ln>
                <a:noFill/>
              </a:ln>
              <a:solidFill>
                <a:schemeClr val="tx1"/>
              </a:solidFill>
              <a:effectLst/>
              <a:latin typeface="Huawei Sans" panose="020C0503030203020204" pitchFamily="34" charset="0"/>
            </a:endParaRPr>
          </a:p>
        </p:txBody>
      </p:sp>
      <p:sp>
        <p:nvSpPr>
          <p:cNvPr id="27" name="Line 56"/>
          <p:cNvSpPr>
            <a:spLocks noChangeShapeType="1"/>
          </p:cNvSpPr>
          <p:nvPr/>
        </p:nvSpPr>
        <p:spPr bwMode="gray">
          <a:xfrm flipV="1">
            <a:off x="2175332" y="4088690"/>
            <a:ext cx="6090647" cy="0"/>
          </a:xfrm>
          <a:prstGeom prst="line">
            <a:avLst/>
          </a:prstGeom>
          <a:noFill/>
          <a:ln w="19050">
            <a:solidFill>
              <a:srgbClr val="000000"/>
            </a:solidFill>
            <a:round/>
            <a:headEnd/>
            <a:tailEnd/>
          </a:ln>
        </p:spPr>
        <p:txBody>
          <a:bodyPr vert="horz" wrap="square" lIns="91440" tIns="45720" rIns="91440" bIns="45720" numCol="1" anchor="t" anchorCtr="0" compatLnSpc="1">
            <a:prstTxWarp prst="textNoShape">
              <a:avLst/>
            </a:prstTxWarp>
            <a:noAutofit/>
          </a:bodyPr>
          <a:lstStyle/>
          <a:p>
            <a:pPr fontAlgn="ctr"/>
            <a:endParaRPr lang="zh-CN" altLang="en-US" sz="4000">
              <a:latin typeface="Huawei Sans" panose="020C0503030203020204" pitchFamily="34" charset="0"/>
            </a:endParaRPr>
          </a:p>
        </p:txBody>
      </p:sp>
      <p:pic>
        <p:nvPicPr>
          <p:cNvPr id="28" name="图片 27" descr="PC.png"/>
          <p:cNvPicPr>
            <a:picLocks noChangeAspect="1"/>
          </p:cNvPicPr>
          <p:nvPr/>
        </p:nvPicPr>
        <p:blipFill>
          <a:blip r:embed="rId3" cstate="print"/>
          <a:stretch>
            <a:fillRect/>
          </a:stretch>
        </p:blipFill>
        <p:spPr bwMode="gray">
          <a:xfrm>
            <a:off x="1910624" y="3866256"/>
            <a:ext cx="539063" cy="414000"/>
          </a:xfrm>
          <a:prstGeom prst="rect">
            <a:avLst/>
          </a:prstGeom>
        </p:spPr>
      </p:pic>
      <p:pic>
        <p:nvPicPr>
          <p:cNvPr id="29" name="图片 28" descr="PC.png"/>
          <p:cNvPicPr>
            <a:picLocks noChangeAspect="1"/>
          </p:cNvPicPr>
          <p:nvPr/>
        </p:nvPicPr>
        <p:blipFill>
          <a:blip r:embed="rId3" cstate="print"/>
          <a:stretch>
            <a:fillRect/>
          </a:stretch>
        </p:blipFill>
        <p:spPr bwMode="gray">
          <a:xfrm>
            <a:off x="8058290" y="3881903"/>
            <a:ext cx="539063" cy="414000"/>
          </a:xfrm>
          <a:prstGeom prst="rect">
            <a:avLst/>
          </a:prstGeom>
        </p:spPr>
      </p:pic>
      <p:sp>
        <p:nvSpPr>
          <p:cNvPr id="31" name="TextBox 66"/>
          <p:cNvSpPr txBox="1"/>
          <p:nvPr/>
        </p:nvSpPr>
        <p:spPr bwMode="gray">
          <a:xfrm>
            <a:off x="1839015" y="4375336"/>
            <a:ext cx="4010135" cy="78345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defRPr lang="en-US"/>
            </a:defPPr>
            <a:lvl1pPr>
              <a:defRPr sz="1400" kern="0">
                <a:solidFill>
                  <a:srgbClr val="1D1D1A"/>
                </a:solidFill>
                <a:latin typeface="Arial" panose="020C0503030203020204" pitchFamily="34" charset="0"/>
                <a:ea typeface="方正兰亭黑简体" panose="02000000000000000000" pitchFamily="2" charset="-122"/>
              </a:defRPr>
            </a:lvl1pPr>
          </a:lstStyle>
          <a:p>
            <a:pPr fontAlgn="ctr"/>
            <a:r>
              <a:rPr dirty="0">
                <a:solidFill>
                  <a:srgbClr val="EC7061"/>
                </a:solidFill>
                <a:latin typeface="Huawei Sans" panose="020C0503030203020204" pitchFamily="34" charset="0"/>
              </a:rPr>
              <a:t>ICMPv6 Type: 135 (NS)</a:t>
            </a:r>
            <a:endParaRPr lang="en-US" dirty="0">
              <a:solidFill>
                <a:srgbClr val="EC7061"/>
              </a:solidFill>
              <a:latin typeface="Huawei Sans" panose="020C0503030203020204" pitchFamily="34" charset="0"/>
            </a:endParaRPr>
          </a:p>
          <a:p>
            <a:pPr fontAlgn="ctr"/>
            <a:r>
              <a:rPr dirty="0">
                <a:latin typeface="Huawei Sans" panose="020C0503030203020204" pitchFamily="34" charset="0"/>
              </a:rPr>
              <a:t>Source Address: 4000::D4B5:2A08:3AB8:F820 Destination Address: FF02::1:FF84:EFDC</a:t>
            </a:r>
            <a:endParaRPr lang="zh-CN" altLang="en-US" dirty="0">
              <a:latin typeface="Huawei Sans" panose="020C0503030203020204" pitchFamily="34" charset="0"/>
            </a:endParaRPr>
          </a:p>
        </p:txBody>
      </p:sp>
      <p:sp>
        <p:nvSpPr>
          <p:cNvPr id="33" name="TextBox 69"/>
          <p:cNvSpPr txBox="1"/>
          <p:nvPr/>
        </p:nvSpPr>
        <p:spPr bwMode="gray">
          <a:xfrm>
            <a:off x="1839014" y="5144107"/>
            <a:ext cx="4010135" cy="58442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algn="l" fontAlgn="ctr"/>
            <a:r>
              <a:rPr sz="1400" dirty="0">
                <a:latin typeface="Huawei Sans" panose="020C0503030203020204" pitchFamily="34" charset="0"/>
              </a:rPr>
              <a:t>Target Address: 4000::213:72FF:FE84:EFDC</a:t>
            </a:r>
          </a:p>
          <a:p>
            <a:pPr algn="l" fontAlgn="ctr"/>
            <a:r>
              <a:rPr sz="1400" dirty="0">
                <a:latin typeface="Huawei Sans" panose="020C0503030203020204" pitchFamily="34" charset="0"/>
              </a:rPr>
              <a:t>Source Link-Layer (Option): 000D-88F8-03B0</a:t>
            </a:r>
          </a:p>
        </p:txBody>
      </p:sp>
      <p:cxnSp>
        <p:nvCxnSpPr>
          <p:cNvPr id="35" name="Straight Connector 73"/>
          <p:cNvCxnSpPr/>
          <p:nvPr/>
        </p:nvCxnSpPr>
        <p:spPr bwMode="gray">
          <a:xfrm>
            <a:off x="2036470" y="5882800"/>
            <a:ext cx="3812680"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6" name="Oval 4"/>
          <p:cNvSpPr>
            <a:spLocks noChangeAspect="1"/>
          </p:cNvSpPr>
          <p:nvPr/>
        </p:nvSpPr>
        <p:spPr bwMode="gray">
          <a:xfrm>
            <a:off x="1859110" y="576081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Straight Connector 75"/>
          <p:cNvCxnSpPr/>
          <p:nvPr/>
        </p:nvCxnSpPr>
        <p:spPr bwMode="gray">
          <a:xfrm flipH="1">
            <a:off x="6489730" y="6249606"/>
            <a:ext cx="3905153"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9" name="Oval 4"/>
          <p:cNvSpPr>
            <a:spLocks noChangeAspect="1"/>
          </p:cNvSpPr>
          <p:nvPr/>
        </p:nvSpPr>
        <p:spPr bwMode="gray">
          <a:xfrm>
            <a:off x="10304008" y="613469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66"/>
          <p:cNvSpPr txBox="1"/>
          <p:nvPr/>
        </p:nvSpPr>
        <p:spPr bwMode="gray">
          <a:xfrm>
            <a:off x="6469635" y="4722437"/>
            <a:ext cx="4086373" cy="78345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defRPr lang="en-US"/>
            </a:defPPr>
            <a:lvl1pPr>
              <a:defRPr sz="1400" kern="0">
                <a:solidFill>
                  <a:srgbClr val="1D1D1A"/>
                </a:solidFill>
                <a:latin typeface="Arial" panose="020C0503030203020204" pitchFamily="34" charset="0"/>
                <a:ea typeface="方正兰亭黑简体" panose="02000000000000000000" pitchFamily="2" charset="-122"/>
              </a:defRPr>
            </a:lvl1pPr>
          </a:lstStyle>
          <a:p>
            <a:pPr fontAlgn="ctr"/>
            <a:r>
              <a:rPr dirty="0">
                <a:solidFill>
                  <a:srgbClr val="EC7061"/>
                </a:solidFill>
                <a:latin typeface="Huawei Sans" panose="020C0503030203020204" pitchFamily="34" charset="0"/>
              </a:rPr>
              <a:t>ICMPv6 Type: 136 (NA)</a:t>
            </a:r>
            <a:endParaRPr lang="en-US" dirty="0">
              <a:solidFill>
                <a:srgbClr val="EC7061"/>
              </a:solidFill>
              <a:latin typeface="Huawei Sans" panose="020C0503030203020204" pitchFamily="34" charset="0"/>
            </a:endParaRPr>
          </a:p>
          <a:p>
            <a:pPr fontAlgn="ctr"/>
            <a:r>
              <a:rPr dirty="0">
                <a:solidFill>
                  <a:schemeClr val="tx1"/>
                </a:solidFill>
                <a:latin typeface="Huawei Sans" panose="020C0503030203020204" pitchFamily="34" charset="0"/>
              </a:rPr>
              <a:t>Source Address: 4000::213:72FF:FE84:EFDC Destination Address: 4000::D4B5:2A08:3AB8:F820</a:t>
            </a:r>
            <a:endParaRPr lang="zh-CN" altLang="en-US" dirty="0">
              <a:solidFill>
                <a:schemeClr val="tx1"/>
              </a:solidFill>
              <a:latin typeface="Huawei Sans" panose="020C0503030203020204" pitchFamily="34" charset="0"/>
            </a:endParaRPr>
          </a:p>
        </p:txBody>
      </p:sp>
      <p:sp>
        <p:nvSpPr>
          <p:cNvPr id="41" name="TextBox 69"/>
          <p:cNvSpPr txBox="1"/>
          <p:nvPr/>
        </p:nvSpPr>
        <p:spPr bwMode="gray">
          <a:xfrm>
            <a:off x="6469633" y="5491208"/>
            <a:ext cx="4086373" cy="58442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algn="l" fontAlgn="ctr"/>
            <a:r>
              <a:rPr sz="1400" dirty="0">
                <a:latin typeface="Huawei Sans" panose="020C0503030203020204" pitchFamily="34" charset="0"/>
              </a:rPr>
              <a:t>Target Address: 4000::213:72FF:FE84:EFDC</a:t>
            </a:r>
            <a:endParaRPr lang="en-US" sz="1400" dirty="0">
              <a:latin typeface="Huawei Sans" panose="020C0503030203020204" pitchFamily="34" charset="0"/>
            </a:endParaRPr>
          </a:p>
          <a:p>
            <a:pPr algn="l" fontAlgn="ctr"/>
            <a:r>
              <a:rPr sz="1400" dirty="0">
                <a:latin typeface="Huawei Sans" panose="020C0503030203020204" pitchFamily="34" charset="0"/>
              </a:rPr>
              <a:t>Target Link-Layer (Option): </a:t>
            </a:r>
            <a:r>
              <a:rPr sz="1400" b="1" dirty="0">
                <a:solidFill>
                  <a:schemeClr val="tx1"/>
                </a:solidFill>
                <a:latin typeface="Huawei Sans" panose="020C0503030203020204" pitchFamily="34" charset="0"/>
              </a:rPr>
              <a:t>0013-7284-EFDC</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4626169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dirty="0">
                <a:solidFill>
                  <a:schemeClr val="bg1">
                    <a:lumMod val="50000"/>
                  </a:schemeClr>
                </a:solidFill>
                <a:latin typeface="Huawei Sans" panose="020C0503030203020204" pitchFamily="34" charset="0"/>
              </a:rPr>
              <a:t>ICMPv6 Introduction</a:t>
            </a:r>
            <a:endParaRPr lang="en-US" altLang="zh-CN" dirty="0">
              <a:solidFill>
                <a:schemeClr val="bg1">
                  <a:lumMod val="50000"/>
                </a:schemeClr>
              </a:solidFill>
              <a:latin typeface="Huawei Sans" panose="020C0503030203020204" pitchFamily="34" charset="0"/>
            </a:endParaRPr>
          </a:p>
          <a:p>
            <a:r>
              <a:rPr b="1" dirty="0">
                <a:latin typeface="Huawei Sans" panose="020C0503030203020204" pitchFamily="34" charset="0"/>
              </a:rPr>
              <a:t>NDP Introduction</a:t>
            </a:r>
            <a:endParaRPr lang="en-US" altLang="zh-CN" b="1" dirty="0">
              <a:latin typeface="Huawei Sans" panose="020C0503030203020204" pitchFamily="34" charset="0"/>
            </a:endParaRPr>
          </a:p>
          <a:p>
            <a:pPr marL="814388" lvl="1" indent="-347663"/>
            <a:r>
              <a:rPr dirty="0">
                <a:solidFill>
                  <a:schemeClr val="bg1">
                    <a:lumMod val="50000"/>
                  </a:schemeClr>
                </a:solidFill>
                <a:latin typeface="Huawei Sans" panose="020C0503030203020204" pitchFamily="34" charset="0"/>
              </a:rPr>
              <a:t>NDP Overview</a:t>
            </a:r>
            <a:endParaRPr lang="en-US" altLang="zh-CN" dirty="0">
              <a:solidFill>
                <a:schemeClr val="bg1">
                  <a:lumMod val="50000"/>
                </a:schemeClr>
              </a:solidFill>
              <a:latin typeface="Huawei Sans" panose="020C0503030203020204" pitchFamily="34" charset="0"/>
            </a:endParaRPr>
          </a:p>
          <a:p>
            <a:pPr marL="814388" lvl="1" indent="-347663"/>
            <a:r>
              <a:rPr dirty="0">
                <a:solidFill>
                  <a:schemeClr val="bg1">
                    <a:lumMod val="50000"/>
                  </a:schemeClr>
                </a:solidFill>
                <a:latin typeface="Huawei Sans" panose="020C0503030203020204" pitchFamily="34" charset="0"/>
              </a:rPr>
              <a:t>Router Discovery</a:t>
            </a:r>
            <a:endParaRPr lang="en-US" altLang="zh-CN" dirty="0">
              <a:solidFill>
                <a:schemeClr val="bg1">
                  <a:lumMod val="50000"/>
                </a:schemeClr>
              </a:solidFill>
              <a:latin typeface="Huawei Sans" panose="020C0503030203020204" pitchFamily="34" charset="0"/>
            </a:endParaRPr>
          </a:p>
          <a:p>
            <a:pPr marL="814388" lvl="1" indent="-347663"/>
            <a:r>
              <a:rPr dirty="0">
                <a:solidFill>
                  <a:schemeClr val="bg1">
                    <a:lumMod val="50000"/>
                  </a:schemeClr>
                </a:solidFill>
                <a:latin typeface="Huawei Sans" panose="020C0503030203020204" pitchFamily="34" charset="0"/>
              </a:rPr>
              <a:t>Address Resolution</a:t>
            </a:r>
            <a:endParaRPr lang="en-US" altLang="zh-CN" dirty="0">
              <a:solidFill>
                <a:schemeClr val="bg1">
                  <a:lumMod val="50000"/>
                </a:schemeClr>
              </a:solidFill>
              <a:latin typeface="Huawei Sans" panose="020C0503030203020204" pitchFamily="34" charset="0"/>
            </a:endParaRPr>
          </a:p>
          <a:p>
            <a:pPr marL="814388" lvl="1" indent="-347663">
              <a:buFont typeface="Huawei Sans" panose="020C0503030203020204" pitchFamily="34" charset="0"/>
              <a:buChar char="▪"/>
            </a:pPr>
            <a:r>
              <a:rPr b="1" dirty="0">
                <a:latin typeface="Huawei Sans" panose="020C0503030203020204" pitchFamily="34" charset="0"/>
              </a:rPr>
              <a:t>Neighbor State Tracing</a:t>
            </a:r>
            <a:endParaRPr lang="en-US" altLang="zh-CN" b="1" dirty="0">
              <a:latin typeface="Huawei Sans" panose="020C0503030203020204" pitchFamily="34" charset="0"/>
            </a:endParaRPr>
          </a:p>
          <a:p>
            <a:pPr marL="814388" lvl="1" indent="-347663"/>
            <a:r>
              <a:rPr dirty="0">
                <a:solidFill>
                  <a:schemeClr val="bg1">
                    <a:lumMod val="50000"/>
                  </a:schemeClr>
                </a:solidFill>
                <a:latin typeface="Huawei Sans" panose="020C0503030203020204" pitchFamily="34" charset="0"/>
              </a:rPr>
              <a:t>DAD</a:t>
            </a:r>
            <a:endParaRPr lang="en-US" altLang="zh-CN" dirty="0">
              <a:solidFill>
                <a:schemeClr val="bg1">
                  <a:lumMod val="50000"/>
                </a:schemeClr>
              </a:solidFill>
              <a:latin typeface="Huawei Sans" panose="020C0503030203020204" pitchFamily="34" charset="0"/>
            </a:endParaRPr>
          </a:p>
          <a:p>
            <a:pPr marL="814388" lvl="1" indent="-347663"/>
            <a:r>
              <a:rPr dirty="0">
                <a:solidFill>
                  <a:schemeClr val="bg1">
                    <a:lumMod val="50000"/>
                  </a:schemeClr>
                </a:solidFill>
                <a:latin typeface="Huawei Sans" panose="020C0503030203020204" pitchFamily="34" charset="0"/>
              </a:rPr>
              <a:t>Redirection</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8218031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buNone/>
            </a:pPr>
            <a:r>
              <a:rPr sz="2000" dirty="0">
                <a:latin typeface="Huawei Sans" panose="020C0503030203020204" pitchFamily="34" charset="0"/>
              </a:rPr>
              <a:t>An IPv6 neighbor state table caches the mapping between IPv6 and MAC addresses. You can run the </a:t>
            </a:r>
            <a:r>
              <a:rPr sz="2000" b="1" dirty="0">
                <a:latin typeface="Huawei Sans" panose="020C0503030203020204" pitchFamily="34" charset="0"/>
              </a:rPr>
              <a:t>display ipv6 neighbors</a:t>
            </a:r>
            <a:r>
              <a:rPr sz="2000" dirty="0">
                <a:latin typeface="Huawei Sans" panose="020C0503030203020204" pitchFamily="34" charset="0"/>
              </a:rPr>
              <a:t> command to check an IPv6 neighbor state table.</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IPv6 Neighbor State Table</a:t>
            </a:r>
            <a:endParaRPr lang="zh-CN" altLang="en-US" dirty="0">
              <a:latin typeface="Huawei Sans" panose="020C0503030203020204" pitchFamily="34" charset="0"/>
            </a:endParaRPr>
          </a:p>
        </p:txBody>
      </p:sp>
      <p:sp>
        <p:nvSpPr>
          <p:cNvPr id="4" name="文本框 3">
            <a:extLst>
              <a:ext uri="{FF2B5EF4-FFF2-40B4-BE49-F238E27FC236}">
                <a16:creationId xmlns:a16="http://schemas.microsoft.com/office/drawing/2014/main" id="{DD1528F9-8182-4D04-AE03-9D2FBD8EF186}"/>
              </a:ext>
            </a:extLst>
          </p:cNvPr>
          <p:cNvSpPr txBox="1"/>
          <p:nvPr/>
        </p:nvSpPr>
        <p:spPr bwMode="gray">
          <a:xfrm>
            <a:off x="2119428" y="2360377"/>
            <a:ext cx="6857504" cy="3763489"/>
          </a:xfrm>
          <a:prstGeom prst="rect">
            <a:avLst/>
          </a:prstGeom>
          <a:solidFill>
            <a:srgbClr val="F4FBFE"/>
          </a:solidFill>
          <a:ln w="9525">
            <a:solidFill>
              <a:schemeClr val="bg2"/>
            </a:solidFill>
            <a:miter lim="800000"/>
            <a:headEnd/>
            <a:tailEnd/>
          </a:ln>
        </p:spPr>
        <p:txBody>
          <a:bodyPr wrap="square" lIns="99980" tIns="49986" rIns="99980" bIns="49986" rtlCol="0">
            <a:noAutofit/>
          </a:bodyPr>
          <a:lstStyle/>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a:p>
            <a:pPr fontAlgn="ctr"/>
            <a:endParaRPr lang="en-US" altLang="zh-CN" sz="1400" dirty="0">
              <a:latin typeface="Huawei Sans" panose="020C0503030203020204" pitchFamily="34" charset="0"/>
              <a:ea typeface="微软雅黑" panose="020B0503020204020204" pitchFamily="34" charset="-122"/>
              <a:cs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459006757"/>
              </p:ext>
            </p:extLst>
          </p:nvPr>
        </p:nvGraphicFramePr>
        <p:xfrm>
          <a:off x="2363433" y="2480782"/>
          <a:ext cx="6486278" cy="3526032"/>
        </p:xfrm>
        <a:graphic>
          <a:graphicData uri="http://schemas.openxmlformats.org/drawingml/2006/table">
            <a:tbl>
              <a:tblPr/>
              <a:tblGrid>
                <a:gridCol w="6486278">
                  <a:extLst>
                    <a:ext uri="{9D8B030D-6E8A-4147-A177-3AD203B41FA5}">
                      <a16:colId xmlns:a16="http://schemas.microsoft.com/office/drawing/2014/main" val="20000"/>
                    </a:ext>
                  </a:extLst>
                </a:gridCol>
              </a:tblGrid>
              <a:tr h="196656">
                <a:tc>
                  <a:txBody>
                    <a:bodyPr/>
                    <a:lstStyle/>
                    <a:p>
                      <a:pPr algn="l" fontAlgn="ctr"/>
                      <a:r>
                        <a:rPr sz="1200" dirty="0">
                          <a:solidFill>
                            <a:srgbClr val="000000"/>
                          </a:solidFill>
                          <a:latin typeface="Huawei Sans" panose="020C0503030203020204" pitchFamily="34" charset="0"/>
                        </a:rPr>
                        <a:t>&lt;Huawei&gt;display ipv6 neighbors</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96656">
                <a:tc>
                  <a:txBody>
                    <a:bodyPr/>
                    <a:lstStyle/>
                    <a:p>
                      <a:pPr algn="l" fontAlgn="ctr"/>
                      <a:r>
                        <a:rPr sz="1200">
                          <a:solidFill>
                            <a:srgbClr val="000000"/>
                          </a:solidFill>
                          <a:latin typeface="Huawei Sans" panose="020C0503030203020204" pitchFamily="34" charset="0"/>
                        </a:rPr>
                        <a:t>-----------------------------------------------------------------------------</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96656">
                <a:tc>
                  <a:txBody>
                    <a:bodyPr/>
                    <a:lstStyle/>
                    <a:p>
                      <a:pPr algn="l" fontAlgn="ctr"/>
                      <a:r>
                        <a:rPr sz="1200">
                          <a:solidFill>
                            <a:srgbClr val="000000"/>
                          </a:solidFill>
                          <a:latin typeface="Huawei Sans" panose="020C0503030203020204" pitchFamily="34" charset="0"/>
                        </a:rPr>
                        <a:t>IPv6 Address    : 2001:DB8::2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96656">
                <a:tc>
                  <a:txBody>
                    <a:bodyPr/>
                    <a:lstStyle/>
                    <a:p>
                      <a:pPr algn="l" fontAlgn="ctr"/>
                      <a:r>
                        <a:rPr sz="1200" dirty="0">
                          <a:solidFill>
                            <a:srgbClr val="000000"/>
                          </a:solidFill>
                          <a:latin typeface="Huawei Sans" panose="020C0503030203020204" pitchFamily="34" charset="0"/>
                        </a:rPr>
                        <a:t>Link-layer         : 00e0-fc23-26e3                State : REACH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96656">
                <a:tc>
                  <a:txBody>
                    <a:bodyPr/>
                    <a:lstStyle/>
                    <a:p>
                      <a:pPr algn="l" fontAlgn="ctr"/>
                      <a:r>
                        <a:rPr sz="1200" dirty="0">
                          <a:solidFill>
                            <a:srgbClr val="000000"/>
                          </a:solidFill>
                          <a:latin typeface="Huawei Sans" panose="020C0503030203020204" pitchFamily="34" charset="0"/>
                        </a:rPr>
                        <a:t>Interface          : GE0/0/0                           </a:t>
                      </a:r>
                      <a:r>
                        <a:rPr lang="en-US" sz="1200" baseline="0" dirty="0">
                          <a:solidFill>
                            <a:srgbClr val="000000"/>
                          </a:solidFill>
                          <a:latin typeface="Huawei Sans" panose="020C0503030203020204" pitchFamily="34" charset="0"/>
                        </a:rPr>
                        <a:t> </a:t>
                      </a:r>
                      <a:r>
                        <a:rPr sz="1200" dirty="0">
                          <a:solidFill>
                            <a:srgbClr val="000000"/>
                          </a:solidFill>
                          <a:latin typeface="Huawei Sans" panose="020C0503030203020204" pitchFamily="34" charset="0"/>
                        </a:rPr>
                        <a:t>Age   : 0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196656">
                <a:tc>
                  <a:txBody>
                    <a:bodyPr/>
                    <a:lstStyle/>
                    <a:p>
                      <a:pPr algn="l" fontAlgn="ctr"/>
                      <a:r>
                        <a:rPr sz="1200" dirty="0">
                          <a:solidFill>
                            <a:srgbClr val="000000"/>
                          </a:solidFill>
                          <a:latin typeface="Huawei Sans" panose="020C0503030203020204" pitchFamily="34" charset="0"/>
                        </a:rPr>
                        <a:t>VLAN               : -                                      CEVLAN: -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196656">
                <a:tc>
                  <a:txBody>
                    <a:bodyPr/>
                    <a:lstStyle/>
                    <a:p>
                      <a:pPr algn="l" fontAlgn="ctr"/>
                      <a:r>
                        <a:rPr sz="1200" dirty="0">
                          <a:solidFill>
                            <a:srgbClr val="000000"/>
                          </a:solidFill>
                          <a:latin typeface="Huawei Sans" panose="020C0503030203020204" pitchFamily="34" charset="0"/>
                        </a:rPr>
                        <a:t>VPN name        :                                        Is Router: TRUE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196656">
                <a:tc>
                  <a:txBody>
                    <a:bodyPr/>
                    <a:lstStyle/>
                    <a:p>
                      <a:pPr algn="l" fontAlgn="ctr"/>
                      <a:r>
                        <a:rPr sz="1200">
                          <a:solidFill>
                            <a:srgbClr val="000000"/>
                          </a:solidFill>
                          <a:latin typeface="Huawei Sans" panose="020C0503030203020204" pitchFamily="34" charset="0"/>
                        </a:rPr>
                        <a:t>Secure FLAG     : UN-SECURE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196656">
                <a:tc>
                  <a:txBody>
                    <a:bodyPr/>
                    <a:lstStyle/>
                    <a:p>
                      <a:pPr algn="l" fontAlgn="ctr"/>
                      <a:endParaRPr lang="zh-CN" altLang="en-US" sz="1200" b="0" i="0" u="none" strike="noStrike" dirty="0">
                        <a:solidFill>
                          <a:srgbClr val="000000"/>
                        </a:solidFill>
                        <a:effectLst/>
                        <a:latin typeface="Huawei Sans" panose="020C0503030203020204" pitchFamily="34" charset="0"/>
                        <a:ea typeface="宋体" panose="02010600030101010101" pitchFamily="2" charset="-122"/>
                      </a:endParaRP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196656">
                <a:tc>
                  <a:txBody>
                    <a:bodyPr/>
                    <a:lstStyle/>
                    <a:p>
                      <a:pPr algn="l" fontAlgn="ctr"/>
                      <a:r>
                        <a:rPr sz="1200">
                          <a:solidFill>
                            <a:srgbClr val="000000"/>
                          </a:solidFill>
                          <a:latin typeface="Huawei Sans" panose="020C0503030203020204" pitchFamily="34" charset="0"/>
                        </a:rPr>
                        <a:t>IPv6 Address     : FE80::2E0:FCFF:FE23:26E3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196656">
                <a:tc>
                  <a:txBody>
                    <a:bodyPr/>
                    <a:lstStyle/>
                    <a:p>
                      <a:pPr algn="l" fontAlgn="ctr"/>
                      <a:r>
                        <a:rPr sz="1200" dirty="0">
                          <a:solidFill>
                            <a:srgbClr val="000000"/>
                          </a:solidFill>
                          <a:latin typeface="Huawei Sans" panose="020C0503030203020204" pitchFamily="34" charset="0"/>
                        </a:rPr>
                        <a:t>Link-layer         : 00e0-fc23-26e3                    </a:t>
                      </a:r>
                      <a:r>
                        <a:rPr lang="en-US" sz="1200" dirty="0">
                          <a:solidFill>
                            <a:srgbClr val="000000"/>
                          </a:solidFill>
                          <a:latin typeface="Huawei Sans" panose="020C0503030203020204" pitchFamily="34" charset="0"/>
                        </a:rPr>
                        <a:t> </a:t>
                      </a:r>
                      <a:r>
                        <a:rPr sz="1200" dirty="0">
                          <a:solidFill>
                            <a:srgbClr val="000000"/>
                          </a:solidFill>
                          <a:latin typeface="Huawei Sans" panose="020C0503030203020204" pitchFamily="34" charset="0"/>
                        </a:rPr>
                        <a:t>State : REACH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196656">
                <a:tc>
                  <a:txBody>
                    <a:bodyPr/>
                    <a:lstStyle/>
                    <a:p>
                      <a:pPr algn="l" fontAlgn="ctr"/>
                      <a:r>
                        <a:rPr sz="1200">
                          <a:solidFill>
                            <a:srgbClr val="000000"/>
                          </a:solidFill>
                          <a:latin typeface="Huawei Sans" panose="020C0503030203020204" pitchFamily="34" charset="0"/>
                        </a:rPr>
                        <a:t>Interface          : GE0/0/0                                Age   : 0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196656">
                <a:tc>
                  <a:txBody>
                    <a:bodyPr/>
                    <a:lstStyle/>
                    <a:p>
                      <a:pPr algn="l" fontAlgn="ctr"/>
                      <a:r>
                        <a:rPr sz="1200" dirty="0">
                          <a:solidFill>
                            <a:srgbClr val="000000"/>
                          </a:solidFill>
                          <a:latin typeface="Huawei Sans" panose="020C0503030203020204" pitchFamily="34" charset="0"/>
                        </a:rPr>
                        <a:t>VLAN               : -                                      </a:t>
                      </a:r>
                      <a:r>
                        <a:rPr lang="en-US" sz="1200" dirty="0">
                          <a:solidFill>
                            <a:srgbClr val="000000"/>
                          </a:solidFill>
                          <a:latin typeface="Huawei Sans" panose="020C0503030203020204" pitchFamily="34" charset="0"/>
                        </a:rPr>
                        <a:t>   </a:t>
                      </a:r>
                      <a:r>
                        <a:rPr sz="1200" dirty="0">
                          <a:solidFill>
                            <a:srgbClr val="000000"/>
                          </a:solidFill>
                          <a:latin typeface="Huawei Sans" panose="020C0503030203020204" pitchFamily="34" charset="0"/>
                        </a:rPr>
                        <a:t> CEVLAN: -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196656">
                <a:tc>
                  <a:txBody>
                    <a:bodyPr/>
                    <a:lstStyle/>
                    <a:p>
                      <a:pPr algn="l" fontAlgn="ctr"/>
                      <a:r>
                        <a:rPr sz="1200" dirty="0">
                          <a:solidFill>
                            <a:srgbClr val="000000"/>
                          </a:solidFill>
                          <a:latin typeface="Huawei Sans" panose="020C0503030203020204" pitchFamily="34" charset="0"/>
                        </a:rPr>
                        <a:t>VPN name       :                                        </a:t>
                      </a:r>
                      <a:r>
                        <a:rPr lang="en-US" sz="1200" dirty="0">
                          <a:solidFill>
                            <a:srgbClr val="000000"/>
                          </a:solidFill>
                          <a:latin typeface="Huawei Sans" panose="020C0503030203020204" pitchFamily="34" charset="0"/>
                        </a:rPr>
                        <a:t>     </a:t>
                      </a:r>
                      <a:r>
                        <a:rPr sz="1200" dirty="0">
                          <a:solidFill>
                            <a:srgbClr val="000000"/>
                          </a:solidFill>
                          <a:latin typeface="Huawei Sans" panose="020C0503030203020204" pitchFamily="34" charset="0"/>
                        </a:rPr>
                        <a:t>Is Router: TRUE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196656">
                <a:tc>
                  <a:txBody>
                    <a:bodyPr/>
                    <a:lstStyle/>
                    <a:p>
                      <a:pPr algn="l" fontAlgn="ctr"/>
                      <a:r>
                        <a:rPr sz="1200">
                          <a:solidFill>
                            <a:srgbClr val="000000"/>
                          </a:solidFill>
                          <a:latin typeface="Huawei Sans" panose="020C0503030203020204" pitchFamily="34" charset="0"/>
                        </a:rPr>
                        <a:t>Secure FLAG    : UN-SECURE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4"/>
                  </a:ext>
                </a:extLst>
              </a:tr>
              <a:tr h="196656">
                <a:tc>
                  <a:txBody>
                    <a:bodyPr/>
                    <a:lstStyle/>
                    <a:p>
                      <a:pPr algn="l" fontAlgn="ctr"/>
                      <a:endParaRPr lang="zh-CN" altLang="en-US" sz="1200" b="0" i="0" u="none" strike="noStrike" dirty="0">
                        <a:solidFill>
                          <a:srgbClr val="000000"/>
                        </a:solidFill>
                        <a:effectLst/>
                        <a:latin typeface="Huawei Sans" panose="020C0503030203020204" pitchFamily="34" charset="0"/>
                        <a:ea typeface="宋体" panose="02010600030101010101" pitchFamily="2" charset="-122"/>
                      </a:endParaRP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5"/>
                  </a:ext>
                </a:extLst>
              </a:tr>
              <a:tr h="0">
                <a:tc>
                  <a:txBody>
                    <a:bodyPr/>
                    <a:lstStyle/>
                    <a:p>
                      <a:pPr algn="l" fontAlgn="ctr"/>
                      <a:r>
                        <a:rPr sz="1200">
                          <a:solidFill>
                            <a:srgbClr val="000000"/>
                          </a:solidFill>
                          <a:latin typeface="Huawei Sans" panose="020C0503030203020204" pitchFamily="34" charset="0"/>
                        </a:rPr>
                        <a:t>-----------------------------------------------------------------------------</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6"/>
                  </a:ext>
                </a:extLst>
              </a:tr>
              <a:tr h="196656">
                <a:tc>
                  <a:txBody>
                    <a:bodyPr/>
                    <a:lstStyle/>
                    <a:p>
                      <a:pPr algn="l" fontAlgn="ctr"/>
                      <a:r>
                        <a:rPr sz="1200" dirty="0">
                          <a:solidFill>
                            <a:srgbClr val="000000"/>
                          </a:solidFill>
                          <a:latin typeface="Huawei Sans" panose="020C0503030203020204" pitchFamily="34" charset="0"/>
                        </a:rPr>
                        <a:t>Total: 2       Dynamic: 2       Static: 0 </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34607262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buNone/>
            </a:pPr>
            <a:r>
              <a:rPr sz="1800" dirty="0">
                <a:latin typeface="Huawei Sans" panose="020C0503030203020204" pitchFamily="34" charset="0"/>
              </a:rPr>
              <a:t>To monitor the state of each neighboring device, IPv6 nodes need to maintain a neighbor table. Five neighbor states are </a:t>
            </a:r>
            <a:r>
              <a:rPr lang="en-US" sz="1800" dirty="0">
                <a:latin typeface="Huawei Sans" panose="020C0503030203020204" pitchFamily="34" charset="0"/>
              </a:rPr>
              <a:t>available: </a:t>
            </a:r>
            <a:r>
              <a:rPr sz="1800" dirty="0">
                <a:latin typeface="Huawei Sans" panose="020C0503030203020204" pitchFamily="34" charset="0"/>
              </a:rPr>
              <a:t>Incomplete, Reachable, Stale, Delay, and Probe.</a:t>
            </a:r>
          </a:p>
          <a:p>
            <a:endParaRPr lang="zh-CN" altLang="en-US" sz="16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IPv6 Neighbor States</a:t>
            </a:r>
            <a:endParaRPr lang="zh-CN" altLang="en-US" dirty="0">
              <a:latin typeface="Huawei Sans" panose="020C0503030203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921309688"/>
              </p:ext>
            </p:extLst>
          </p:nvPr>
        </p:nvGraphicFramePr>
        <p:xfrm>
          <a:off x="549328" y="2320458"/>
          <a:ext cx="10552062" cy="3388360"/>
        </p:xfrm>
        <a:graphic>
          <a:graphicData uri="http://schemas.openxmlformats.org/drawingml/2006/table">
            <a:tbl>
              <a:tblPr firstRow="1" bandRow="1">
                <a:tableStyleId>{5940675A-B579-460E-94D1-54222C63F5DA}</a:tableStyleId>
              </a:tblPr>
              <a:tblGrid>
                <a:gridCol w="1736672">
                  <a:extLst>
                    <a:ext uri="{9D8B030D-6E8A-4147-A177-3AD203B41FA5}">
                      <a16:colId xmlns:a16="http://schemas.microsoft.com/office/drawing/2014/main" val="20000"/>
                    </a:ext>
                  </a:extLst>
                </a:gridCol>
                <a:gridCol w="8815390">
                  <a:extLst>
                    <a:ext uri="{9D8B030D-6E8A-4147-A177-3AD203B41FA5}">
                      <a16:colId xmlns:a16="http://schemas.microsoft.com/office/drawing/2014/main" val="20001"/>
                    </a:ext>
                  </a:extLst>
                </a:gridCol>
              </a:tblGrid>
              <a:tr h="370840">
                <a:tc>
                  <a:txBody>
                    <a:bodyPr/>
                    <a:lstStyle/>
                    <a:p>
                      <a:pPr algn="ctr" fontAlgn="ctr"/>
                      <a:r>
                        <a:rPr sz="1400" b="1" dirty="0">
                          <a:solidFill>
                            <a:schemeClr val="bg1"/>
                          </a:solidFill>
                          <a:latin typeface="Huawei Sans" panose="020C0503030203020204" pitchFamily="34" charset="0"/>
                        </a:rPr>
                        <a:t>State</a:t>
                      </a:r>
                      <a:endParaRPr lang="zh-CN" alt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sz="1400" b="1" dirty="0">
                          <a:solidFill>
                            <a:schemeClr val="bg1"/>
                          </a:solidFill>
                          <a:latin typeface="Huawei Sans" panose="020C0503030203020204" pitchFamily="34" charset="0"/>
                        </a:rPr>
                        <a:t>Description</a:t>
                      </a:r>
                      <a:endParaRPr lang="zh-CN" alt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370840">
                <a:tc>
                  <a:txBody>
                    <a:bodyPr/>
                    <a:lstStyle/>
                    <a:p>
                      <a:pPr algn="ctr" fontAlgn="ctr"/>
                      <a:r>
                        <a:rPr sz="1400">
                          <a:solidFill>
                            <a:schemeClr val="tx1"/>
                          </a:solidFill>
                          <a:latin typeface="Huawei Sans" panose="020C0503030203020204" pitchFamily="34" charset="0"/>
                        </a:rPr>
                        <a:t>Incomplete</a:t>
                      </a:r>
                      <a:endParaRPr lang="zh-CN" altLang="en-US" sz="1400" b="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sz="1400">
                          <a:latin typeface="Huawei Sans" panose="020C0503030203020204" pitchFamily="34" charset="0"/>
                        </a:rPr>
                        <a:t>A neighbor is unreachable. This state indicates that a device is resolving a neighbor's link-layer address. If the device resolves the address successfully, it sets the neighbor state to Reachable.</a:t>
                      </a:r>
                      <a:endParaRPr lang="zh-CN" altLang="en-US" sz="1400" dirty="0">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0840">
                <a:tc>
                  <a:txBody>
                    <a:bodyPr/>
                    <a:lstStyle/>
                    <a:p>
                      <a:pPr algn="ctr" fontAlgn="ctr"/>
                      <a:r>
                        <a:rPr sz="1400">
                          <a:solidFill>
                            <a:schemeClr val="tx1"/>
                          </a:solidFill>
                          <a:latin typeface="Huawei Sans" panose="020C0503030203020204" pitchFamily="34" charset="0"/>
                        </a:rPr>
                        <a:t>Reachable</a:t>
                      </a:r>
                      <a:endParaRPr lang="zh-CN" altLang="en-US" sz="1400" b="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sz="1400" dirty="0">
                          <a:latin typeface="Huawei Sans" panose="020C0503030203020204" pitchFamily="34" charset="0"/>
                        </a:rPr>
                        <a:t>A neighbor is reachable. This state indicates that a neighbor is reachable within a specified period (30s by default). If the period expires but the neighbor entry is not used, this entry enters the Stale state.</a:t>
                      </a:r>
                      <a:endParaRPr lang="zh-CN" altLang="en-US" sz="1400" dirty="0">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0840">
                <a:tc>
                  <a:txBody>
                    <a:bodyPr/>
                    <a:lstStyle/>
                    <a:p>
                      <a:pPr algn="ctr" fontAlgn="ctr"/>
                      <a:r>
                        <a:rPr sz="1400">
                          <a:solidFill>
                            <a:schemeClr val="tx1"/>
                          </a:solidFill>
                          <a:latin typeface="Huawei Sans" panose="020C0503030203020204" pitchFamily="34" charset="0"/>
                        </a:rPr>
                        <a:t>Stale</a:t>
                      </a:r>
                      <a:endParaRPr lang="zh-CN" altLang="en-US" sz="1400" b="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sz="1400">
                          <a:latin typeface="Huawei Sans" panose="020C0503030203020204" pitchFamily="34" charset="0"/>
                        </a:rPr>
                        <a:t>Whether a neighbor is reachable is unknown. This state indicates that the neighbor entry is not used within a specified period (30s by default). A device does not check a neighbor's reachability unless it sends messages to the neighbor.</a:t>
                      </a:r>
                      <a:endParaRPr lang="zh-CN" altLang="en-US" sz="1400" dirty="0">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70840">
                <a:tc>
                  <a:txBody>
                    <a:bodyPr/>
                    <a:lstStyle/>
                    <a:p>
                      <a:pPr algn="ctr" fontAlgn="ctr"/>
                      <a:r>
                        <a:rPr sz="1400">
                          <a:solidFill>
                            <a:schemeClr val="tx1"/>
                          </a:solidFill>
                          <a:latin typeface="Huawei Sans" panose="020C0503030203020204" pitchFamily="34" charset="0"/>
                        </a:rPr>
                        <a:t>Delay</a:t>
                      </a:r>
                      <a:endParaRPr lang="zh-CN" altLang="en-US" sz="1400" b="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sz="1400">
                          <a:latin typeface="Huawei Sans" panose="020C0503030203020204" pitchFamily="34" charset="0"/>
                        </a:rPr>
                        <a:t>Whether a neighbor is reachable is unknown. A device has sent a message to a neighbor. If the device does not receive any response within a specified period, it sets the neighbor state to Probe.</a:t>
                      </a:r>
                      <a:endParaRPr lang="zh-CN" altLang="en-US" sz="1400" dirty="0">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70840">
                <a:tc>
                  <a:txBody>
                    <a:bodyPr/>
                    <a:lstStyle/>
                    <a:p>
                      <a:pPr algn="ctr" fontAlgn="ctr"/>
                      <a:r>
                        <a:rPr sz="1400">
                          <a:solidFill>
                            <a:schemeClr val="tx1"/>
                          </a:solidFill>
                          <a:latin typeface="Huawei Sans" panose="020C0503030203020204" pitchFamily="34" charset="0"/>
                        </a:rPr>
                        <a:t>Probe</a:t>
                      </a:r>
                      <a:endParaRPr lang="zh-CN" altLang="en-US" sz="1400" b="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sz="1400" dirty="0">
                          <a:latin typeface="Huawei Sans" panose="020C0503030203020204" pitchFamily="34" charset="0"/>
                        </a:rPr>
                        <a:t>Whether a neighbor is reachable is unknown. A device has sent an NS message to a neighbor to check whether the neighbor is reachable. If the device receives an NA message within a specified period, it sets the neighbor state to Reachable. Otherwise, it sets the neighbor state to Incomplete.</a:t>
                      </a:r>
                      <a:endParaRPr lang="zh-CN" altLang="en-US" sz="1400" dirty="0">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7698211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Neighbor State Transition</a:t>
            </a:r>
            <a:endParaRPr lang="zh-CN" altLang="en-US" dirty="0">
              <a:latin typeface="Huawei Sans" panose="020C0503030203020204" pitchFamily="34" charset="0"/>
            </a:endParaRPr>
          </a:p>
        </p:txBody>
      </p:sp>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841505" y="1629516"/>
            <a:ext cx="540000" cy="442800"/>
          </a:xfrm>
          <a:prstGeom prst="rect">
            <a:avLst/>
          </a:prstGeom>
        </p:spPr>
      </p:pic>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98384" y="1629516"/>
            <a:ext cx="540000" cy="442800"/>
          </a:xfrm>
          <a:prstGeom prst="rect">
            <a:avLst/>
          </a:prstGeom>
        </p:spPr>
      </p:pic>
      <p:sp>
        <p:nvSpPr>
          <p:cNvPr id="33" name="Text Box 5"/>
          <p:cNvSpPr txBox="1">
            <a:spLocks noChangeArrowheads="1"/>
          </p:cNvSpPr>
          <p:nvPr/>
        </p:nvSpPr>
        <p:spPr bwMode="gray">
          <a:xfrm>
            <a:off x="9005297" y="2130231"/>
            <a:ext cx="281026" cy="237107"/>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ctr" latinLnBrk="0" hangingPunct="1">
              <a:lnSpc>
                <a:spcPct val="100000"/>
              </a:lnSpc>
              <a:spcBef>
                <a:spcPct val="0"/>
              </a:spcBef>
              <a:spcAft>
                <a:spcPct val="0"/>
              </a:spcAft>
              <a:buClrTx/>
              <a:buSzTx/>
              <a:buFontTx/>
              <a:buNone/>
              <a:tabLst/>
            </a:pPr>
            <a:r>
              <a:rPr sz="1400">
                <a:solidFill>
                  <a:schemeClr val="tx1"/>
                </a:solidFill>
                <a:latin typeface="Huawei Sans" panose="020C0503030203020204" pitchFamily="34" charset="0"/>
              </a:rPr>
              <a:t>R2</a:t>
            </a:r>
            <a:endParaRPr kumimoji="0" lang="en-US" altLang="zh-CN" sz="3600" b="0" i="0" u="none" strike="noStrike" cap="none" normalizeH="0" baseline="0" dirty="0">
              <a:ln>
                <a:noFill/>
              </a:ln>
              <a:solidFill>
                <a:schemeClr val="tx1"/>
              </a:solidFill>
              <a:effectLst/>
              <a:latin typeface="Huawei Sans" panose="020C0503030203020204" pitchFamily="34" charset="0"/>
            </a:endParaRPr>
          </a:p>
        </p:txBody>
      </p:sp>
      <p:sp>
        <p:nvSpPr>
          <p:cNvPr id="35" name="Text Box 5"/>
          <p:cNvSpPr txBox="1">
            <a:spLocks noChangeArrowheads="1"/>
          </p:cNvSpPr>
          <p:nvPr/>
        </p:nvSpPr>
        <p:spPr bwMode="gray">
          <a:xfrm>
            <a:off x="3025857" y="2130231"/>
            <a:ext cx="281026" cy="237107"/>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ctr" latinLnBrk="0" hangingPunct="1">
              <a:lnSpc>
                <a:spcPct val="100000"/>
              </a:lnSpc>
              <a:spcBef>
                <a:spcPct val="0"/>
              </a:spcBef>
              <a:spcAft>
                <a:spcPct val="0"/>
              </a:spcAft>
              <a:buClrTx/>
              <a:buSzTx/>
              <a:buFontTx/>
              <a:buNone/>
              <a:tabLst/>
            </a:pPr>
            <a:r>
              <a:rPr sz="1400" dirty="0">
                <a:solidFill>
                  <a:schemeClr val="tx1"/>
                </a:solidFill>
                <a:latin typeface="Huawei Sans" panose="020C0503030203020204" pitchFamily="34" charset="0"/>
              </a:rPr>
              <a:t>R1</a:t>
            </a:r>
            <a:endParaRPr kumimoji="0" lang="en-US" altLang="zh-CN" sz="3600" b="0" i="0" u="none" strike="noStrike" cap="none" normalizeH="0" baseline="0" dirty="0">
              <a:ln>
                <a:noFill/>
              </a:ln>
              <a:solidFill>
                <a:schemeClr val="tx1"/>
              </a:solidFill>
              <a:effectLst/>
              <a:latin typeface="Huawei Sans" panose="020C0503030203020204" pitchFamily="34" charset="0"/>
            </a:endParaRPr>
          </a:p>
        </p:txBody>
      </p:sp>
      <p:cxnSp>
        <p:nvCxnSpPr>
          <p:cNvPr id="4" name="直接连接符 3"/>
          <p:cNvCxnSpPr>
            <a:stCxn id="31" idx="1"/>
            <a:endCxn id="32" idx="3"/>
          </p:cNvCxnSpPr>
          <p:nvPr/>
        </p:nvCxnSpPr>
        <p:spPr bwMode="gray">
          <a:xfrm flipH="1">
            <a:off x="3438384" y="1850916"/>
            <a:ext cx="54031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73"/>
          <p:cNvCxnSpPr/>
          <p:nvPr/>
        </p:nvCxnSpPr>
        <p:spPr bwMode="gray">
          <a:xfrm>
            <a:off x="3529824" y="1740813"/>
            <a:ext cx="5281707" cy="0"/>
          </a:xfrm>
          <a:prstGeom prst="line">
            <a:avLst/>
          </a:prstGeom>
          <a:solidFill>
            <a:schemeClr val="accent1"/>
          </a:solidFill>
          <a:ln w="25400" cap="flat" cmpd="sng" algn="ctr">
            <a:solidFill>
              <a:srgbClr val="00B0F0"/>
            </a:solidFill>
            <a:prstDash val="solid"/>
            <a:round/>
            <a:headEnd type="triangle" w="med" len="med"/>
            <a:tailEnd type="triangle" w="med" len="med"/>
          </a:ln>
          <a:effectLst/>
        </p:spPr>
      </p:cxnSp>
      <p:sp>
        <p:nvSpPr>
          <p:cNvPr id="42" name="Text Box 5"/>
          <p:cNvSpPr txBox="1">
            <a:spLocks noChangeArrowheads="1"/>
          </p:cNvSpPr>
          <p:nvPr/>
        </p:nvSpPr>
        <p:spPr bwMode="gray">
          <a:xfrm>
            <a:off x="5722774" y="1498720"/>
            <a:ext cx="768120" cy="428775"/>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ctr" latinLnBrk="0" hangingPunct="1">
              <a:lnSpc>
                <a:spcPct val="100000"/>
              </a:lnSpc>
              <a:spcBef>
                <a:spcPct val="0"/>
              </a:spcBef>
              <a:spcAft>
                <a:spcPct val="0"/>
              </a:spcAft>
              <a:buClrTx/>
              <a:buSzTx/>
              <a:buFontTx/>
              <a:buNone/>
              <a:tabLst/>
            </a:pPr>
            <a:r>
              <a:rPr sz="1400">
                <a:solidFill>
                  <a:schemeClr val="tx1"/>
                </a:solidFill>
                <a:latin typeface="Huawei Sans" panose="020C0503030203020204" pitchFamily="34" charset="0"/>
              </a:rPr>
              <a:t>NS/NA</a:t>
            </a:r>
            <a:endParaRPr kumimoji="0" lang="en-US" altLang="zh-CN" sz="3600" b="0" i="0" u="none" strike="noStrike" cap="none" normalizeH="0" baseline="0" dirty="0">
              <a:ln>
                <a:noFill/>
              </a:ln>
              <a:solidFill>
                <a:schemeClr val="tx1"/>
              </a:solidFill>
              <a:effectLst/>
              <a:latin typeface="Huawei Sans" panose="020C0503030203020204" pitchFamily="34" charset="0"/>
            </a:endParaRPr>
          </a:p>
        </p:txBody>
      </p:sp>
      <p:sp>
        <p:nvSpPr>
          <p:cNvPr id="46" name="TextBox 5"/>
          <p:cNvSpPr txBox="1"/>
          <p:nvPr/>
        </p:nvSpPr>
        <p:spPr bwMode="gray">
          <a:xfrm>
            <a:off x="2866475" y="2765851"/>
            <a:ext cx="1028359" cy="409650"/>
          </a:xfrm>
          <a:prstGeom prst="rect">
            <a:avLst/>
          </a:prstGeom>
          <a:solidFill>
            <a:srgbClr val="F2FBFE"/>
          </a:solidFill>
          <a:ln w="19050">
            <a:solidFill>
              <a:srgbClr val="99DFF9"/>
            </a:solidFill>
          </a:ln>
        </p:spPr>
        <p:txBody>
          <a:bodyPr wrap="square" rtlCol="0" anchor="ctr" anchorCtr="0">
            <a:noAutofit/>
          </a:bodyPr>
          <a:lstStyle/>
          <a:p>
            <a:pPr algn="ctr" fontAlgn="ctr"/>
            <a:r>
              <a:rPr sz="1200">
                <a:latin typeface="Huawei Sans" panose="020C0503030203020204" pitchFamily="34" charset="0"/>
              </a:rPr>
              <a:t>Empty</a:t>
            </a:r>
            <a:endParaRPr lang="zh-CN" altLang="en-US" sz="1200">
              <a:latin typeface="Huawei Sans" panose="020C0503030203020204" pitchFamily="34" charset="0"/>
            </a:endParaRPr>
          </a:p>
        </p:txBody>
      </p:sp>
      <p:sp>
        <p:nvSpPr>
          <p:cNvPr id="47" name="TextBox 6"/>
          <p:cNvSpPr txBox="1"/>
          <p:nvPr/>
        </p:nvSpPr>
        <p:spPr bwMode="gray">
          <a:xfrm>
            <a:off x="5592655" y="2765851"/>
            <a:ext cx="1028359" cy="409650"/>
          </a:xfrm>
          <a:prstGeom prst="rect">
            <a:avLst/>
          </a:prstGeom>
          <a:solidFill>
            <a:srgbClr val="F2FBFE"/>
          </a:solidFill>
          <a:ln w="19050">
            <a:solidFill>
              <a:srgbClr val="99DFF9"/>
            </a:solidFill>
          </a:ln>
        </p:spPr>
        <p:txBody>
          <a:bodyPr wrap="square" rtlCol="0" anchor="ctr" anchorCtr="0">
            <a:noAutofit/>
          </a:bodyPr>
          <a:lstStyle/>
          <a:p>
            <a:pPr algn="ctr" fontAlgn="ctr"/>
            <a:r>
              <a:rPr sz="1200">
                <a:latin typeface="Huawei Sans" panose="020C0503030203020204" pitchFamily="34" charset="0"/>
              </a:rPr>
              <a:t>Incomplete</a:t>
            </a:r>
            <a:endParaRPr lang="zh-CN" altLang="en-US" sz="1200">
              <a:latin typeface="Huawei Sans" panose="020C0503030203020204" pitchFamily="34" charset="0"/>
            </a:endParaRPr>
          </a:p>
        </p:txBody>
      </p:sp>
      <p:sp>
        <p:nvSpPr>
          <p:cNvPr id="48" name="TextBox 8"/>
          <p:cNvSpPr txBox="1"/>
          <p:nvPr/>
        </p:nvSpPr>
        <p:spPr bwMode="gray">
          <a:xfrm>
            <a:off x="8318836" y="4564568"/>
            <a:ext cx="1028359" cy="409650"/>
          </a:xfrm>
          <a:prstGeom prst="rect">
            <a:avLst/>
          </a:prstGeom>
          <a:solidFill>
            <a:srgbClr val="F2FBFE"/>
          </a:solidFill>
          <a:ln w="19050">
            <a:solidFill>
              <a:srgbClr val="99DFF9"/>
            </a:solidFill>
          </a:ln>
        </p:spPr>
        <p:txBody>
          <a:bodyPr wrap="square" rtlCol="0" anchor="ctr" anchorCtr="0">
            <a:noAutofit/>
          </a:bodyPr>
          <a:lstStyle/>
          <a:p>
            <a:pPr algn="ctr" fontAlgn="ctr"/>
            <a:r>
              <a:rPr sz="1200">
                <a:latin typeface="Huawei Sans" panose="020C0503030203020204" pitchFamily="34" charset="0"/>
              </a:rPr>
              <a:t>Stale</a:t>
            </a:r>
            <a:endParaRPr lang="zh-CN" altLang="en-US" sz="1200">
              <a:latin typeface="Huawei Sans" panose="020C0503030203020204" pitchFamily="34" charset="0"/>
            </a:endParaRPr>
          </a:p>
        </p:txBody>
      </p:sp>
      <p:cxnSp>
        <p:nvCxnSpPr>
          <p:cNvPr id="49" name="Straight Connector 11"/>
          <p:cNvCxnSpPr>
            <a:stCxn id="46" idx="3"/>
            <a:endCxn id="47" idx="1"/>
          </p:cNvCxnSpPr>
          <p:nvPr/>
        </p:nvCxnSpPr>
        <p:spPr bwMode="gray">
          <a:xfrm>
            <a:off x="3894834" y="2970676"/>
            <a:ext cx="1697821" cy="0"/>
          </a:xfrm>
          <a:prstGeom prst="line">
            <a:avLst/>
          </a:prstGeom>
          <a:solidFill>
            <a:schemeClr val="accent1"/>
          </a:solidFill>
          <a:ln w="25400" cap="flat" cmpd="sng" algn="ctr">
            <a:solidFill>
              <a:srgbClr val="99DFF9"/>
            </a:solidFill>
            <a:prstDash val="solid"/>
            <a:round/>
            <a:headEnd type="none" w="med" len="med"/>
            <a:tailEnd type="triangle" w="med" len="med"/>
          </a:ln>
          <a:effectLst/>
        </p:spPr>
      </p:cxnSp>
      <p:sp>
        <p:nvSpPr>
          <p:cNvPr id="50" name="TextBox 15"/>
          <p:cNvSpPr txBox="1"/>
          <p:nvPr/>
        </p:nvSpPr>
        <p:spPr bwMode="gray">
          <a:xfrm>
            <a:off x="3983608" y="2509347"/>
            <a:ext cx="1377300" cy="307777"/>
          </a:xfrm>
          <a:prstGeom prst="rect">
            <a:avLst/>
          </a:prstGeom>
          <a:noFill/>
          <a:ln>
            <a:noFill/>
          </a:ln>
        </p:spPr>
        <p:txBody>
          <a:bodyPr wrap="square" rtlCol="0">
            <a:noAutofit/>
          </a:bodyPr>
          <a:lstStyle/>
          <a:p>
            <a:pPr fontAlgn="ctr"/>
            <a:r>
              <a:rPr sz="1200" dirty="0">
                <a:latin typeface="Huawei Sans" panose="020C0503030203020204" pitchFamily="34" charset="0"/>
              </a:rPr>
              <a:t>R1 sends an NS message to R2.</a:t>
            </a:r>
            <a:endParaRPr lang="zh-CN" altLang="en-US" sz="1200" dirty="0">
              <a:latin typeface="Huawei Sans" panose="020C0503030203020204" pitchFamily="34" charset="0"/>
            </a:endParaRPr>
          </a:p>
        </p:txBody>
      </p:sp>
      <p:cxnSp>
        <p:nvCxnSpPr>
          <p:cNvPr id="51" name="Straight Connector 16"/>
          <p:cNvCxnSpPr>
            <a:stCxn id="47" idx="3"/>
          </p:cNvCxnSpPr>
          <p:nvPr/>
        </p:nvCxnSpPr>
        <p:spPr bwMode="gray">
          <a:xfrm>
            <a:off x="6621013" y="2970676"/>
            <a:ext cx="1697822" cy="0"/>
          </a:xfrm>
          <a:prstGeom prst="line">
            <a:avLst/>
          </a:prstGeom>
          <a:solidFill>
            <a:schemeClr val="accent1"/>
          </a:solidFill>
          <a:ln w="25400" cap="flat" cmpd="sng" algn="ctr">
            <a:solidFill>
              <a:srgbClr val="99DFF9"/>
            </a:solidFill>
            <a:prstDash val="solid"/>
            <a:round/>
            <a:headEnd type="none" w="med" len="med"/>
            <a:tailEnd type="triangle" w="med" len="med"/>
          </a:ln>
          <a:effectLst/>
        </p:spPr>
      </p:cxnSp>
      <p:sp>
        <p:nvSpPr>
          <p:cNvPr id="52" name="TextBox 19"/>
          <p:cNvSpPr txBox="1"/>
          <p:nvPr/>
        </p:nvSpPr>
        <p:spPr bwMode="gray">
          <a:xfrm>
            <a:off x="6625208" y="2509347"/>
            <a:ext cx="1567816" cy="307777"/>
          </a:xfrm>
          <a:prstGeom prst="rect">
            <a:avLst/>
          </a:prstGeom>
          <a:noFill/>
          <a:ln>
            <a:noFill/>
          </a:ln>
        </p:spPr>
        <p:txBody>
          <a:bodyPr wrap="square" rtlCol="0">
            <a:noAutofit/>
          </a:bodyPr>
          <a:lstStyle/>
          <a:p>
            <a:pPr fontAlgn="ctr"/>
            <a:r>
              <a:rPr sz="1200" dirty="0">
                <a:latin typeface="Huawei Sans" panose="020C0503030203020204" pitchFamily="34" charset="0"/>
              </a:rPr>
              <a:t>R1 receives an NA message from R2.</a:t>
            </a:r>
            <a:endParaRPr lang="zh-CN" altLang="en-US" sz="1200" dirty="0">
              <a:latin typeface="Huawei Sans" panose="020C0503030203020204" pitchFamily="34" charset="0"/>
            </a:endParaRPr>
          </a:p>
        </p:txBody>
      </p:sp>
      <p:cxnSp>
        <p:nvCxnSpPr>
          <p:cNvPr id="53" name="Straight Connector 20"/>
          <p:cNvCxnSpPr>
            <a:endCxn id="48" idx="0"/>
          </p:cNvCxnSpPr>
          <p:nvPr/>
        </p:nvCxnSpPr>
        <p:spPr bwMode="gray">
          <a:xfrm>
            <a:off x="8833015" y="3175502"/>
            <a:ext cx="0" cy="1389067"/>
          </a:xfrm>
          <a:prstGeom prst="line">
            <a:avLst/>
          </a:prstGeom>
          <a:solidFill>
            <a:schemeClr val="accent1"/>
          </a:solidFill>
          <a:ln w="25400" cap="flat" cmpd="sng" algn="ctr">
            <a:solidFill>
              <a:srgbClr val="99DFF9"/>
            </a:solidFill>
            <a:prstDash val="solid"/>
            <a:round/>
            <a:headEnd type="none" w="med" len="med"/>
            <a:tailEnd type="triangle" w="med" len="med"/>
          </a:ln>
          <a:effectLst/>
        </p:spPr>
      </p:cxnSp>
      <p:sp>
        <p:nvSpPr>
          <p:cNvPr id="54" name="TextBox 23"/>
          <p:cNvSpPr txBox="1"/>
          <p:nvPr/>
        </p:nvSpPr>
        <p:spPr bwMode="gray">
          <a:xfrm>
            <a:off x="7940867" y="3678513"/>
            <a:ext cx="1056367" cy="267795"/>
          </a:xfrm>
          <a:prstGeom prst="rect">
            <a:avLst/>
          </a:prstGeom>
          <a:noFill/>
          <a:ln>
            <a:noFill/>
          </a:ln>
        </p:spPr>
        <p:txBody>
          <a:bodyPr wrap="square" rtlCol="0">
            <a:noAutofit/>
          </a:bodyPr>
          <a:lstStyle/>
          <a:p>
            <a:pPr fontAlgn="ctr"/>
            <a:r>
              <a:rPr lang="en-US" sz="1200" dirty="0">
                <a:latin typeface="Huawei Sans" panose="020C0503030203020204" pitchFamily="34" charset="0"/>
              </a:rPr>
              <a:t>Keeps idle for </a:t>
            </a:r>
            <a:r>
              <a:rPr sz="1200" dirty="0">
                <a:latin typeface="Huawei Sans" panose="020C0503030203020204" pitchFamily="34" charset="0"/>
              </a:rPr>
              <a:t>30s</a:t>
            </a:r>
            <a:endParaRPr lang="zh-CN" altLang="en-US" sz="1200" dirty="0">
              <a:latin typeface="Huawei Sans" panose="020C0503030203020204" pitchFamily="34" charset="0"/>
            </a:endParaRPr>
          </a:p>
        </p:txBody>
      </p:sp>
      <p:cxnSp>
        <p:nvCxnSpPr>
          <p:cNvPr id="55" name="Straight Connector 24"/>
          <p:cNvCxnSpPr>
            <a:stCxn id="48" idx="1"/>
          </p:cNvCxnSpPr>
          <p:nvPr/>
        </p:nvCxnSpPr>
        <p:spPr bwMode="gray">
          <a:xfrm flipH="1">
            <a:off x="6621013" y="4769393"/>
            <a:ext cx="1697822" cy="0"/>
          </a:xfrm>
          <a:prstGeom prst="line">
            <a:avLst/>
          </a:prstGeom>
          <a:solidFill>
            <a:schemeClr val="accent1"/>
          </a:solidFill>
          <a:ln w="25400" cap="flat" cmpd="sng" algn="ctr">
            <a:solidFill>
              <a:srgbClr val="99DFF9"/>
            </a:solidFill>
            <a:prstDash val="solid"/>
            <a:round/>
            <a:headEnd type="none" w="med" len="med"/>
            <a:tailEnd type="triangle" w="med" len="med"/>
          </a:ln>
          <a:effectLst/>
        </p:spPr>
      </p:cxnSp>
      <p:cxnSp>
        <p:nvCxnSpPr>
          <p:cNvPr id="56" name="Straight Connector 29"/>
          <p:cNvCxnSpPr/>
          <p:nvPr/>
        </p:nvCxnSpPr>
        <p:spPr bwMode="gray">
          <a:xfrm flipH="1">
            <a:off x="3894834" y="4769393"/>
            <a:ext cx="1697821" cy="0"/>
          </a:xfrm>
          <a:prstGeom prst="line">
            <a:avLst/>
          </a:prstGeom>
          <a:solidFill>
            <a:schemeClr val="accent1"/>
          </a:solidFill>
          <a:ln w="25400" cap="flat" cmpd="sng" algn="ctr">
            <a:solidFill>
              <a:srgbClr val="99DFF9"/>
            </a:solidFill>
            <a:prstDash val="solid"/>
            <a:round/>
            <a:headEnd type="none" w="med" len="med"/>
            <a:tailEnd type="triangle" w="med" len="med"/>
          </a:ln>
          <a:effectLst/>
        </p:spPr>
      </p:cxnSp>
      <p:sp>
        <p:nvSpPr>
          <p:cNvPr id="57" name="TextBox 33"/>
          <p:cNvSpPr txBox="1"/>
          <p:nvPr/>
        </p:nvSpPr>
        <p:spPr bwMode="gray">
          <a:xfrm>
            <a:off x="3956417" y="4776108"/>
            <a:ext cx="1620957" cy="307777"/>
          </a:xfrm>
          <a:prstGeom prst="rect">
            <a:avLst/>
          </a:prstGeom>
          <a:noFill/>
          <a:ln>
            <a:noFill/>
          </a:ln>
        </p:spPr>
        <p:txBody>
          <a:bodyPr wrap="square" rtlCol="0">
            <a:noAutofit/>
          </a:bodyPr>
          <a:lstStyle/>
          <a:p>
            <a:pPr fontAlgn="ctr"/>
            <a:r>
              <a:rPr sz="1200" dirty="0">
                <a:latin typeface="Huawei Sans" panose="020C0503030203020204" pitchFamily="34" charset="0"/>
              </a:rPr>
              <a:t>No response within a specified period</a:t>
            </a:r>
          </a:p>
        </p:txBody>
      </p:sp>
      <p:cxnSp>
        <p:nvCxnSpPr>
          <p:cNvPr id="58" name="Straight Connector 34"/>
          <p:cNvCxnSpPr/>
          <p:nvPr/>
        </p:nvCxnSpPr>
        <p:spPr bwMode="gray">
          <a:xfrm flipV="1">
            <a:off x="3226515" y="3175501"/>
            <a:ext cx="5092321" cy="1593894"/>
          </a:xfrm>
          <a:prstGeom prst="line">
            <a:avLst/>
          </a:prstGeom>
          <a:solidFill>
            <a:schemeClr val="accent1"/>
          </a:solidFill>
          <a:ln w="25400" cap="flat" cmpd="sng" algn="ctr">
            <a:solidFill>
              <a:srgbClr val="99DFF9"/>
            </a:solidFill>
            <a:prstDash val="solid"/>
            <a:round/>
            <a:headEnd type="none" w="med" len="med"/>
            <a:tailEnd type="triangle" w="med" len="med"/>
          </a:ln>
          <a:effectLst/>
        </p:spPr>
      </p:cxnSp>
      <p:sp>
        <p:nvSpPr>
          <p:cNvPr id="59" name="TextBox 38"/>
          <p:cNvSpPr txBox="1"/>
          <p:nvPr/>
        </p:nvSpPr>
        <p:spPr bwMode="gray">
          <a:xfrm>
            <a:off x="2866475" y="4564568"/>
            <a:ext cx="1028359" cy="409650"/>
          </a:xfrm>
          <a:prstGeom prst="rect">
            <a:avLst/>
          </a:prstGeom>
          <a:solidFill>
            <a:srgbClr val="F2FBFE"/>
          </a:solidFill>
          <a:ln w="19050">
            <a:solidFill>
              <a:srgbClr val="99DFF9"/>
            </a:solidFill>
          </a:ln>
        </p:spPr>
        <p:txBody>
          <a:bodyPr wrap="square" rtlCol="0" anchor="ctr" anchorCtr="0">
            <a:noAutofit/>
          </a:bodyPr>
          <a:lstStyle/>
          <a:p>
            <a:pPr algn="ctr" fontAlgn="ctr"/>
            <a:r>
              <a:rPr sz="1200" dirty="0">
                <a:latin typeface="Huawei Sans" panose="020C0503030203020204" pitchFamily="34" charset="0"/>
              </a:rPr>
              <a:t>Probe</a:t>
            </a:r>
            <a:endParaRPr lang="zh-CN" altLang="en-US" sz="1200" dirty="0">
              <a:latin typeface="Huawei Sans" panose="020C0503030203020204" pitchFamily="34" charset="0"/>
            </a:endParaRPr>
          </a:p>
        </p:txBody>
      </p:sp>
      <p:sp>
        <p:nvSpPr>
          <p:cNvPr id="60" name="TextBox 40"/>
          <p:cNvSpPr txBox="1"/>
          <p:nvPr/>
        </p:nvSpPr>
        <p:spPr bwMode="gray">
          <a:xfrm>
            <a:off x="8318836" y="2765851"/>
            <a:ext cx="1028359" cy="409650"/>
          </a:xfrm>
          <a:prstGeom prst="rect">
            <a:avLst/>
          </a:prstGeom>
          <a:solidFill>
            <a:srgbClr val="F2FBFE"/>
          </a:solidFill>
          <a:ln w="19050">
            <a:solidFill>
              <a:srgbClr val="99DFF9"/>
            </a:solidFill>
          </a:ln>
        </p:spPr>
        <p:txBody>
          <a:bodyPr wrap="square" rtlCol="0" anchor="ctr" anchorCtr="0">
            <a:noAutofit/>
          </a:bodyPr>
          <a:lstStyle/>
          <a:p>
            <a:pPr algn="ctr" fontAlgn="ctr"/>
            <a:r>
              <a:rPr sz="1200">
                <a:latin typeface="Huawei Sans" panose="020C0503030203020204" pitchFamily="34" charset="0"/>
              </a:rPr>
              <a:t>Reachable</a:t>
            </a:r>
            <a:endParaRPr lang="zh-CN" altLang="en-US" sz="1200">
              <a:latin typeface="Huawei Sans" panose="020C0503030203020204" pitchFamily="34" charset="0"/>
            </a:endParaRPr>
          </a:p>
        </p:txBody>
      </p:sp>
      <p:cxnSp>
        <p:nvCxnSpPr>
          <p:cNvPr id="61" name="Straight Connector 43"/>
          <p:cNvCxnSpPr>
            <a:stCxn id="59" idx="0"/>
            <a:endCxn id="46" idx="2"/>
          </p:cNvCxnSpPr>
          <p:nvPr/>
        </p:nvCxnSpPr>
        <p:spPr bwMode="gray">
          <a:xfrm flipV="1">
            <a:off x="3380654" y="3175502"/>
            <a:ext cx="0" cy="1389067"/>
          </a:xfrm>
          <a:prstGeom prst="line">
            <a:avLst/>
          </a:prstGeom>
          <a:solidFill>
            <a:schemeClr val="accent1"/>
          </a:solidFill>
          <a:ln w="25400" cap="flat" cmpd="sng" algn="ctr">
            <a:solidFill>
              <a:srgbClr val="99DFF9"/>
            </a:solidFill>
            <a:prstDash val="solid"/>
            <a:round/>
            <a:headEnd type="none" w="med" len="med"/>
            <a:tailEnd type="triangle" w="med" len="med"/>
          </a:ln>
          <a:effectLst/>
        </p:spPr>
      </p:cxnSp>
      <p:cxnSp>
        <p:nvCxnSpPr>
          <p:cNvPr id="62" name="Straight Connector 47"/>
          <p:cNvCxnSpPr/>
          <p:nvPr/>
        </p:nvCxnSpPr>
        <p:spPr bwMode="gray">
          <a:xfrm flipV="1">
            <a:off x="6250851" y="3175501"/>
            <a:ext cx="2283885" cy="1644828"/>
          </a:xfrm>
          <a:prstGeom prst="line">
            <a:avLst/>
          </a:prstGeom>
          <a:solidFill>
            <a:schemeClr val="accent1"/>
          </a:solidFill>
          <a:ln w="25400" cap="flat" cmpd="sng" algn="ctr">
            <a:solidFill>
              <a:srgbClr val="99DFF9"/>
            </a:solidFill>
            <a:prstDash val="solid"/>
            <a:round/>
            <a:headEnd type="none" w="med" len="med"/>
            <a:tailEnd type="triangle" w="med" len="med"/>
          </a:ln>
          <a:effectLst/>
        </p:spPr>
      </p:cxnSp>
      <p:sp>
        <p:nvSpPr>
          <p:cNvPr id="63" name="TextBox 49"/>
          <p:cNvSpPr txBox="1"/>
          <p:nvPr/>
        </p:nvSpPr>
        <p:spPr bwMode="gray">
          <a:xfrm>
            <a:off x="5592655" y="4564568"/>
            <a:ext cx="1028359" cy="409650"/>
          </a:xfrm>
          <a:prstGeom prst="rect">
            <a:avLst/>
          </a:prstGeom>
          <a:solidFill>
            <a:srgbClr val="F2FBFE"/>
          </a:solidFill>
          <a:ln w="19050">
            <a:solidFill>
              <a:srgbClr val="99DFF9"/>
            </a:solidFill>
          </a:ln>
        </p:spPr>
        <p:txBody>
          <a:bodyPr wrap="square" rtlCol="0" anchor="ctr" anchorCtr="0">
            <a:noAutofit/>
          </a:bodyPr>
          <a:lstStyle/>
          <a:p>
            <a:pPr algn="ctr" fontAlgn="ctr"/>
            <a:r>
              <a:rPr sz="1200" dirty="0">
                <a:latin typeface="Huawei Sans" panose="020C0503030203020204" pitchFamily="34" charset="0"/>
              </a:rPr>
              <a:t>Delay</a:t>
            </a:r>
            <a:endParaRPr lang="zh-CN" altLang="en-US" sz="1200" dirty="0">
              <a:latin typeface="Huawei Sans" panose="020C0503030203020204" pitchFamily="34" charset="0"/>
            </a:endParaRPr>
          </a:p>
        </p:txBody>
      </p:sp>
      <p:sp>
        <p:nvSpPr>
          <p:cNvPr id="64" name="TextBox 52"/>
          <p:cNvSpPr txBox="1"/>
          <p:nvPr/>
        </p:nvSpPr>
        <p:spPr bwMode="gray">
          <a:xfrm>
            <a:off x="6636295" y="4776108"/>
            <a:ext cx="1667259" cy="523220"/>
          </a:xfrm>
          <a:prstGeom prst="rect">
            <a:avLst/>
          </a:prstGeom>
          <a:noFill/>
          <a:ln>
            <a:noFill/>
          </a:ln>
        </p:spPr>
        <p:txBody>
          <a:bodyPr wrap="square" rtlCol="0">
            <a:noAutofit/>
          </a:bodyPr>
          <a:lstStyle/>
          <a:p>
            <a:pPr algn="r" fontAlgn="ctr"/>
            <a:r>
              <a:rPr sz="1200" dirty="0">
                <a:latin typeface="Huawei Sans" panose="020C0503030203020204" pitchFamily="34" charset="0"/>
              </a:rPr>
              <a:t>R1 sends an NS message to R2 while sending data to R2.</a:t>
            </a:r>
            <a:endParaRPr lang="zh-CN" altLang="en-US" sz="1200" dirty="0">
              <a:latin typeface="Huawei Sans" panose="020C0503030203020204" pitchFamily="34" charset="0"/>
            </a:endParaRPr>
          </a:p>
        </p:txBody>
      </p:sp>
      <p:sp>
        <p:nvSpPr>
          <p:cNvPr id="65" name="TextBox 53"/>
          <p:cNvSpPr txBox="1"/>
          <p:nvPr/>
        </p:nvSpPr>
        <p:spPr bwMode="gray">
          <a:xfrm rot="19459559">
            <a:off x="6237118" y="3705346"/>
            <a:ext cx="1620957" cy="307777"/>
          </a:xfrm>
          <a:prstGeom prst="rect">
            <a:avLst/>
          </a:prstGeom>
          <a:noFill/>
          <a:ln>
            <a:noFill/>
          </a:ln>
        </p:spPr>
        <p:txBody>
          <a:bodyPr wrap="square" rtlCol="0">
            <a:noAutofit/>
          </a:bodyPr>
          <a:lstStyle/>
          <a:p>
            <a:pPr fontAlgn="ctr"/>
            <a:r>
              <a:rPr sz="1200" dirty="0">
                <a:latin typeface="Huawei Sans" panose="020C0503030203020204" pitchFamily="34" charset="0"/>
              </a:rPr>
              <a:t>Response within a specified period</a:t>
            </a:r>
          </a:p>
        </p:txBody>
      </p:sp>
      <p:sp>
        <p:nvSpPr>
          <p:cNvPr id="66" name="TextBox 54"/>
          <p:cNvSpPr txBox="1"/>
          <p:nvPr/>
        </p:nvSpPr>
        <p:spPr bwMode="gray">
          <a:xfrm rot="20465207">
            <a:off x="5076091" y="3727486"/>
            <a:ext cx="928031" cy="307777"/>
          </a:xfrm>
          <a:prstGeom prst="rect">
            <a:avLst/>
          </a:prstGeom>
          <a:noFill/>
          <a:ln>
            <a:noFill/>
          </a:ln>
        </p:spPr>
        <p:txBody>
          <a:bodyPr wrap="square" rtlCol="0">
            <a:noAutofit/>
          </a:bodyPr>
          <a:lstStyle/>
          <a:p>
            <a:pPr fontAlgn="ctr"/>
            <a:r>
              <a:rPr sz="1200" dirty="0">
                <a:latin typeface="Huawei Sans" panose="020C0503030203020204" pitchFamily="34" charset="0"/>
              </a:rPr>
              <a:t>Response</a:t>
            </a:r>
          </a:p>
        </p:txBody>
      </p:sp>
      <p:sp>
        <p:nvSpPr>
          <p:cNvPr id="67" name="TextBox 55"/>
          <p:cNvSpPr txBox="1"/>
          <p:nvPr/>
        </p:nvSpPr>
        <p:spPr bwMode="gray">
          <a:xfrm>
            <a:off x="3377100" y="3696996"/>
            <a:ext cx="1105119" cy="307777"/>
          </a:xfrm>
          <a:prstGeom prst="rect">
            <a:avLst/>
          </a:prstGeom>
          <a:noFill/>
          <a:ln>
            <a:solidFill>
              <a:schemeClr val="bg1"/>
            </a:solidFill>
          </a:ln>
        </p:spPr>
        <p:txBody>
          <a:bodyPr wrap="square" rtlCol="0">
            <a:noAutofit/>
          </a:bodyPr>
          <a:lstStyle/>
          <a:p>
            <a:pPr fontAlgn="ctr"/>
            <a:r>
              <a:rPr sz="1200" dirty="0">
                <a:latin typeface="Huawei Sans" panose="020C0503030203020204" pitchFamily="34" charset="0"/>
              </a:rPr>
              <a:t>No response</a:t>
            </a:r>
          </a:p>
        </p:txBody>
      </p:sp>
      <p:sp>
        <p:nvSpPr>
          <p:cNvPr id="68" name="TextBox 57"/>
          <p:cNvSpPr txBox="1"/>
          <p:nvPr/>
        </p:nvSpPr>
        <p:spPr bwMode="gray">
          <a:xfrm>
            <a:off x="645331" y="4468778"/>
            <a:ext cx="2178942" cy="523220"/>
          </a:xfrm>
          <a:prstGeom prst="rect">
            <a:avLst/>
          </a:prstGeom>
          <a:noFill/>
          <a:ln>
            <a:noFill/>
          </a:ln>
        </p:spPr>
        <p:txBody>
          <a:bodyPr wrap="square" rtlCol="0">
            <a:noAutofit/>
          </a:bodyPr>
          <a:lstStyle/>
          <a:p>
            <a:pPr algn="r" fontAlgn="ctr"/>
            <a:r>
              <a:rPr sz="1200" dirty="0">
                <a:latin typeface="Huawei Sans" panose="020C0503030203020204" pitchFamily="34" charset="0"/>
              </a:rPr>
              <a:t>By default, an NS message is sent every 1s. A total of three NS messages are sent.</a:t>
            </a:r>
            <a:endParaRPr lang="en-US" altLang="zh-CN" sz="1200" dirty="0">
              <a:latin typeface="Huawei Sans" panose="020C0503030203020204" pitchFamily="34" charset="0"/>
            </a:endParaRPr>
          </a:p>
        </p:txBody>
      </p:sp>
      <p:sp>
        <p:nvSpPr>
          <p:cNvPr id="70" name="TextBox 57"/>
          <p:cNvSpPr txBox="1"/>
          <p:nvPr/>
        </p:nvSpPr>
        <p:spPr bwMode="gray">
          <a:xfrm>
            <a:off x="4101223" y="5448767"/>
            <a:ext cx="2885231" cy="338554"/>
          </a:xfrm>
          <a:prstGeom prst="rect">
            <a:avLst/>
          </a:prstGeom>
          <a:noFill/>
          <a:ln>
            <a:noFill/>
          </a:ln>
        </p:spPr>
        <p:txBody>
          <a:bodyPr wrap="square" rtlCol="0">
            <a:noAutofit/>
          </a:bodyPr>
          <a:lstStyle/>
          <a:p>
            <a:pPr algn="r" fontAlgn="ctr"/>
            <a:r>
              <a:rPr sz="1400">
                <a:latin typeface="Huawei Sans" panose="020C0503030203020204" pitchFamily="34" charset="0"/>
              </a:rPr>
              <a:t>R1's neighbor states</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066079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body" sz="quarter" idx="10"/>
          </p:nvPr>
        </p:nvSpPr>
        <p:spPr bwMode="gray"/>
        <p:txBody>
          <a:bodyPr wrap="square">
            <a:noAutofit/>
          </a:bodyPr>
          <a:lstStyle/>
          <a:p>
            <a:pPr algn="l"/>
            <a:r>
              <a:rPr sz="2000" dirty="0">
                <a:latin typeface="Huawei Sans" panose="020C0503030203020204" pitchFamily="34" charset="0"/>
              </a:rPr>
              <a:t>In IPv4, </a:t>
            </a:r>
            <a:r>
              <a:rPr lang="en-US" altLang="zh-CN" sz="2000" dirty="0"/>
              <a:t>Internet Control Message Protocol (ICMP) </a:t>
            </a:r>
            <a:r>
              <a:rPr sz="2000" dirty="0">
                <a:latin typeface="Huawei Sans" panose="020C0503030203020204" pitchFamily="34" charset="0"/>
              </a:rPr>
              <a:t>allows hosts or devices to report errors. An ICMP message is encapsulated in an IP packet as the data, and forms a complete IP packet together with an IP header. Common ping and </a:t>
            </a:r>
            <a:r>
              <a:rPr sz="2000" dirty="0" err="1">
                <a:latin typeface="Huawei Sans" panose="020C0503030203020204" pitchFamily="34" charset="0"/>
              </a:rPr>
              <a:t>tracert</a:t>
            </a:r>
            <a:r>
              <a:rPr sz="2000" dirty="0">
                <a:latin typeface="Huawei Sans" panose="020C0503030203020204" pitchFamily="34" charset="0"/>
              </a:rPr>
              <a:t> commands are implemented based on ICMP.</a:t>
            </a:r>
            <a:endParaRPr lang="en-US" altLang="zh-CN" sz="2000" dirty="0">
              <a:latin typeface="Huawei Sans" panose="020C0503030203020204" pitchFamily="34" charset="0"/>
            </a:endParaRPr>
          </a:p>
          <a:p>
            <a:pPr algn="l"/>
            <a:r>
              <a:rPr sz="2000" dirty="0">
                <a:latin typeface="Huawei Sans" panose="020C0503030203020204" pitchFamily="34" charset="0"/>
              </a:rPr>
              <a:t>In IPv6, the Internet Control Message Protocol for IPv6 (ICMPv6) provides functions similar to ICMP and extends it. The Neighbor Discovery Protocol (NDP) is implemented based on ICMPv6. As a key IPv6 protocol, NDP provides functions such as prefix discovery, duplicate address detection (DAD), address resolution, and redirection.</a:t>
            </a:r>
            <a:endParaRPr lang="en-US" altLang="zh-CN" sz="2000" dirty="0">
              <a:latin typeface="Huawei Sans" panose="020C0503030203020204" pitchFamily="34" charset="0"/>
            </a:endParaRPr>
          </a:p>
          <a:p>
            <a:pPr algn="l"/>
            <a:r>
              <a:rPr sz="2000" dirty="0">
                <a:latin typeface="Huawei Sans" panose="020C0503030203020204" pitchFamily="34" charset="0"/>
              </a:rPr>
              <a:t>This course describes ICMPv6 and NDP in detail.</a:t>
            </a:r>
            <a:endParaRPr lang="en-US" altLang="zh-CN" sz="2000" dirty="0">
              <a:latin typeface="Huawei Sans" panose="020C0503030203020204" pitchFamily="34" charset="0"/>
            </a:endParaRPr>
          </a:p>
          <a:p>
            <a:pPr algn="l"/>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12813661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dirty="0">
                <a:solidFill>
                  <a:schemeClr val="bg1">
                    <a:lumMod val="50000"/>
                  </a:schemeClr>
                </a:solidFill>
                <a:latin typeface="Huawei Sans" panose="020C0503030203020204" pitchFamily="34" charset="0"/>
              </a:rPr>
              <a:t>ICMPv6 Introduction</a:t>
            </a:r>
            <a:endParaRPr lang="en-US" altLang="zh-CN" dirty="0">
              <a:solidFill>
                <a:schemeClr val="bg1">
                  <a:lumMod val="50000"/>
                </a:schemeClr>
              </a:solidFill>
              <a:latin typeface="Huawei Sans" panose="020C0503030203020204" pitchFamily="34" charset="0"/>
            </a:endParaRPr>
          </a:p>
          <a:p>
            <a:r>
              <a:rPr b="1" dirty="0">
                <a:latin typeface="Huawei Sans" panose="020C0503030203020204" pitchFamily="34" charset="0"/>
              </a:rPr>
              <a:t>NDP Introduction</a:t>
            </a:r>
            <a:endParaRPr lang="en-US" altLang="zh-CN" b="1" dirty="0">
              <a:latin typeface="Huawei Sans" panose="020C0503030203020204" pitchFamily="34" charset="0"/>
            </a:endParaRPr>
          </a:p>
          <a:p>
            <a:pPr marL="822325" lvl="1" indent="-355600"/>
            <a:r>
              <a:rPr dirty="0">
                <a:solidFill>
                  <a:schemeClr val="bg1">
                    <a:lumMod val="50000"/>
                  </a:schemeClr>
                </a:solidFill>
                <a:latin typeface="Huawei Sans" panose="020C0503030203020204" pitchFamily="34" charset="0"/>
              </a:rPr>
              <a:t>NDP Overview</a:t>
            </a:r>
            <a:endParaRPr lang="en-US" altLang="zh-CN" dirty="0">
              <a:solidFill>
                <a:schemeClr val="bg1">
                  <a:lumMod val="50000"/>
                </a:schemeClr>
              </a:solidFill>
              <a:latin typeface="Huawei Sans" panose="020C0503030203020204" pitchFamily="34" charset="0"/>
            </a:endParaRPr>
          </a:p>
          <a:p>
            <a:pPr marL="822325" lvl="1" indent="-355600"/>
            <a:r>
              <a:rPr dirty="0">
                <a:solidFill>
                  <a:schemeClr val="bg1">
                    <a:lumMod val="50000"/>
                  </a:schemeClr>
                </a:solidFill>
                <a:latin typeface="Huawei Sans" panose="020C0503030203020204" pitchFamily="34" charset="0"/>
              </a:rPr>
              <a:t>Router Discovery</a:t>
            </a:r>
            <a:endParaRPr lang="en-US" altLang="zh-CN" dirty="0">
              <a:solidFill>
                <a:schemeClr val="bg1">
                  <a:lumMod val="50000"/>
                </a:schemeClr>
              </a:solidFill>
              <a:latin typeface="Huawei Sans" panose="020C0503030203020204" pitchFamily="34" charset="0"/>
            </a:endParaRPr>
          </a:p>
          <a:p>
            <a:pPr marL="822325" lvl="1" indent="-355600"/>
            <a:r>
              <a:rPr dirty="0">
                <a:solidFill>
                  <a:schemeClr val="bg1">
                    <a:lumMod val="50000"/>
                  </a:schemeClr>
                </a:solidFill>
                <a:latin typeface="Huawei Sans" panose="020C0503030203020204" pitchFamily="34" charset="0"/>
              </a:rPr>
              <a:t>Address Resolution</a:t>
            </a:r>
            <a:endParaRPr lang="en-US" altLang="zh-CN" dirty="0">
              <a:solidFill>
                <a:schemeClr val="bg1">
                  <a:lumMod val="50000"/>
                </a:schemeClr>
              </a:solidFill>
              <a:latin typeface="Huawei Sans" panose="020C0503030203020204" pitchFamily="34" charset="0"/>
            </a:endParaRPr>
          </a:p>
          <a:p>
            <a:pPr marL="822325" lvl="1" indent="-355600"/>
            <a:r>
              <a:rPr dirty="0">
                <a:solidFill>
                  <a:schemeClr val="bg1">
                    <a:lumMod val="50000"/>
                  </a:schemeClr>
                </a:solidFill>
                <a:latin typeface="Huawei Sans" panose="020C0503030203020204" pitchFamily="34" charset="0"/>
              </a:rPr>
              <a:t>Neighbor State Tracing</a:t>
            </a:r>
            <a:endParaRPr lang="en-US" altLang="zh-CN" dirty="0">
              <a:solidFill>
                <a:schemeClr val="bg1">
                  <a:lumMod val="50000"/>
                </a:schemeClr>
              </a:solidFill>
              <a:latin typeface="Huawei Sans" panose="020C0503030203020204" pitchFamily="34" charset="0"/>
            </a:endParaRPr>
          </a:p>
          <a:p>
            <a:pPr marL="822325" lvl="1" indent="-355600">
              <a:buFont typeface="Huawei Sans" panose="020C0503030203020204" pitchFamily="34" charset="0"/>
              <a:buChar char="▪"/>
            </a:pPr>
            <a:r>
              <a:rPr b="1" dirty="0">
                <a:latin typeface="Huawei Sans" panose="020C0503030203020204" pitchFamily="34" charset="0"/>
              </a:rPr>
              <a:t>DAD</a:t>
            </a:r>
            <a:endParaRPr lang="en-US" altLang="zh-CN" b="1" dirty="0">
              <a:latin typeface="Huawei Sans" panose="020C0503030203020204" pitchFamily="34" charset="0"/>
            </a:endParaRPr>
          </a:p>
          <a:p>
            <a:pPr marL="822325" lvl="1" indent="-355600"/>
            <a:r>
              <a:rPr dirty="0">
                <a:solidFill>
                  <a:schemeClr val="bg1">
                    <a:lumMod val="50000"/>
                  </a:schemeClr>
                </a:solidFill>
                <a:latin typeface="Huawei Sans" panose="020C0503030203020204" pitchFamily="34" charset="0"/>
              </a:rPr>
              <a:t>Redirection</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5023450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sz="1800" dirty="0">
                <a:latin typeface="Huawei Sans" panose="020C0503030203020204" pitchFamily="34" charset="0"/>
              </a:rPr>
              <a:t>DAD enables a node to detect whether an IPv6 address is being used by another node before using this address for an interface. This ensures that no two duplicate unicast addresses exist on a network.</a:t>
            </a:r>
            <a:endParaRPr lang="en-US" altLang="zh-CN" sz="1800" dirty="0">
              <a:latin typeface="Huawei Sans" panose="020C0503030203020204" pitchFamily="34" charset="0"/>
            </a:endParaRPr>
          </a:p>
          <a:p>
            <a:r>
              <a:rPr sz="1800" dirty="0">
                <a:latin typeface="Huawei Sans" panose="020C0503030203020204" pitchFamily="34" charset="0"/>
              </a:rPr>
              <a:t>Before any unicast IPv6 address (including a link-local address) is used for an interface, DAD must be performed.</a:t>
            </a:r>
          </a:p>
          <a:p>
            <a:endParaRPr lang="zh-CN" altLang="en-US"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DAD (1)</a:t>
            </a:r>
            <a:endParaRPr lang="zh-CN" altLang="en-US" dirty="0">
              <a:latin typeface="Huawei Sans" panose="020C0503030203020204" pitchFamily="34" charset="0"/>
            </a:endParaRPr>
          </a:p>
        </p:txBody>
      </p:sp>
      <p:sp>
        <p:nvSpPr>
          <p:cNvPr id="7" name="Text Box 47"/>
          <p:cNvSpPr txBox="1">
            <a:spLocks noChangeArrowheads="1"/>
          </p:cNvSpPr>
          <p:nvPr/>
        </p:nvSpPr>
        <p:spPr bwMode="gray">
          <a:xfrm>
            <a:off x="9094850" y="3243933"/>
            <a:ext cx="872329" cy="338554"/>
          </a:xfrm>
          <a:prstGeom prst="rect">
            <a:avLst/>
          </a:prstGeom>
          <a:noFill/>
          <a:ln w="38100" algn="ctr">
            <a:noFill/>
            <a:miter lim="800000"/>
            <a:headEnd/>
            <a:tailEnd/>
          </a:ln>
        </p:spPr>
        <p:txBody>
          <a:bodyPr wrap="square">
            <a:noAutofit/>
          </a:bodyPr>
          <a:lstStyle/>
          <a:p>
            <a:pPr algn="ctr" fontAlgn="ctr"/>
            <a:r>
              <a:rPr sz="1600">
                <a:latin typeface="Huawei Sans" panose="020C0503030203020204" pitchFamily="34" charset="0"/>
              </a:rPr>
              <a:t>2000::1</a:t>
            </a:r>
          </a:p>
        </p:txBody>
      </p:sp>
      <p:sp>
        <p:nvSpPr>
          <p:cNvPr id="8" name="Text Box 48"/>
          <p:cNvSpPr txBox="1">
            <a:spLocks noChangeArrowheads="1"/>
          </p:cNvSpPr>
          <p:nvPr/>
        </p:nvSpPr>
        <p:spPr bwMode="gray">
          <a:xfrm>
            <a:off x="1200454" y="3166062"/>
            <a:ext cx="3433432" cy="338554"/>
          </a:xfrm>
          <a:prstGeom prst="rect">
            <a:avLst/>
          </a:prstGeom>
          <a:noFill/>
          <a:ln w="38100" algn="ctr">
            <a:noFill/>
            <a:miter lim="800000"/>
            <a:headEnd/>
            <a:tailEnd/>
          </a:ln>
        </p:spPr>
        <p:txBody>
          <a:bodyPr wrap="square">
            <a:noAutofit/>
          </a:bodyPr>
          <a:lstStyle/>
          <a:p>
            <a:pPr algn="ctr" fontAlgn="ctr"/>
            <a:r>
              <a:rPr sz="1400" dirty="0">
                <a:latin typeface="Huawei Sans" panose="020C0503030203020204" pitchFamily="34" charset="0"/>
              </a:rPr>
              <a:t>Newly allocated address 2000::1</a:t>
            </a:r>
          </a:p>
        </p:txBody>
      </p:sp>
      <p:sp>
        <p:nvSpPr>
          <p:cNvPr id="11" name="Line 59"/>
          <p:cNvSpPr>
            <a:spLocks noChangeShapeType="1"/>
          </p:cNvSpPr>
          <p:nvPr/>
        </p:nvSpPr>
        <p:spPr bwMode="gray">
          <a:xfrm>
            <a:off x="2843407" y="3776586"/>
            <a:ext cx="6431885" cy="0"/>
          </a:xfrm>
          <a:prstGeom prst="line">
            <a:avLst/>
          </a:prstGeom>
          <a:noFill/>
          <a:ln w="44450">
            <a:solidFill>
              <a:schemeClr val="tx1"/>
            </a:solidFill>
            <a:round/>
            <a:headEnd/>
            <a:tailEnd/>
          </a:ln>
        </p:spPr>
        <p:txBody>
          <a:bodyPr wrap="square">
            <a:noAutofit/>
          </a:bodyPr>
          <a:lstStyle/>
          <a:p>
            <a:pPr fontAlgn="ctr"/>
            <a:endParaRPr lang="zh-CN" altLang="en-US">
              <a:latin typeface="Huawei Sans" panose="020C0503030203020204" pitchFamily="34" charset="0"/>
            </a:endParaRPr>
          </a:p>
        </p:txBody>
      </p:sp>
      <p:sp>
        <p:nvSpPr>
          <p:cNvPr id="14" name="Text Box 62"/>
          <p:cNvSpPr txBox="1">
            <a:spLocks noChangeArrowheads="1"/>
          </p:cNvSpPr>
          <p:nvPr/>
        </p:nvSpPr>
        <p:spPr bwMode="gray">
          <a:xfrm>
            <a:off x="1847341" y="3618855"/>
            <a:ext cx="542136" cy="338554"/>
          </a:xfrm>
          <a:prstGeom prst="rect">
            <a:avLst/>
          </a:prstGeom>
          <a:noFill/>
          <a:ln w="9525">
            <a:noFill/>
            <a:miter lim="800000"/>
            <a:headEnd/>
            <a:tailEnd/>
          </a:ln>
        </p:spPr>
        <p:txBody>
          <a:bodyPr wrap="square">
            <a:noAutofit/>
          </a:bodyPr>
          <a:lstStyle/>
          <a:p>
            <a:pPr fontAlgn="ctr"/>
            <a:r>
              <a:rPr sz="1600">
                <a:latin typeface="Huawei Sans" panose="020C0503030203020204" pitchFamily="34" charset="0"/>
              </a:rPr>
              <a:t>PC1</a:t>
            </a:r>
            <a:endParaRPr lang="en-US" altLang="zh-CN" sz="1600" dirty="0">
              <a:latin typeface="Huawei Sans" panose="020C0503030203020204" pitchFamily="34" charset="0"/>
            </a:endParaRPr>
          </a:p>
        </p:txBody>
      </p:sp>
      <p:pic>
        <p:nvPicPr>
          <p:cNvPr id="22" name="图片 21" descr="PC.png"/>
          <p:cNvPicPr>
            <a:picLocks noChangeAspect="1"/>
          </p:cNvPicPr>
          <p:nvPr/>
        </p:nvPicPr>
        <p:blipFill>
          <a:blip r:embed="rId3" cstate="print"/>
          <a:stretch>
            <a:fillRect/>
          </a:stretch>
        </p:blipFill>
        <p:spPr bwMode="gray">
          <a:xfrm>
            <a:off x="2607316" y="3606931"/>
            <a:ext cx="539063" cy="414000"/>
          </a:xfrm>
          <a:prstGeom prst="rect">
            <a:avLst/>
          </a:prstGeom>
        </p:spPr>
      </p:pic>
      <p:pic>
        <p:nvPicPr>
          <p:cNvPr id="23" name="图片 22" descr="PC.png"/>
          <p:cNvPicPr>
            <a:picLocks noChangeAspect="1"/>
          </p:cNvPicPr>
          <p:nvPr/>
        </p:nvPicPr>
        <p:blipFill>
          <a:blip r:embed="rId3" cstate="print"/>
          <a:stretch>
            <a:fillRect/>
          </a:stretch>
        </p:blipFill>
        <p:spPr bwMode="gray">
          <a:xfrm>
            <a:off x="9209467" y="3606931"/>
            <a:ext cx="539063" cy="414000"/>
          </a:xfrm>
          <a:prstGeom prst="rect">
            <a:avLst/>
          </a:prstGeom>
        </p:spPr>
      </p:pic>
      <p:sp>
        <p:nvSpPr>
          <p:cNvPr id="24" name="Text Box 62"/>
          <p:cNvSpPr txBox="1">
            <a:spLocks noChangeArrowheads="1"/>
          </p:cNvSpPr>
          <p:nvPr/>
        </p:nvSpPr>
        <p:spPr bwMode="gray">
          <a:xfrm>
            <a:off x="9748530" y="3617081"/>
            <a:ext cx="542136" cy="338554"/>
          </a:xfrm>
          <a:prstGeom prst="rect">
            <a:avLst/>
          </a:prstGeom>
          <a:noFill/>
          <a:ln w="9525">
            <a:noFill/>
            <a:miter lim="800000"/>
            <a:headEnd/>
            <a:tailEnd/>
          </a:ln>
        </p:spPr>
        <p:txBody>
          <a:bodyPr wrap="square">
            <a:noAutofit/>
          </a:bodyPr>
          <a:lstStyle/>
          <a:p>
            <a:pPr fontAlgn="ctr"/>
            <a:r>
              <a:rPr sz="1600">
                <a:latin typeface="Huawei Sans" panose="020C0503030203020204" pitchFamily="34" charset="0"/>
              </a:rPr>
              <a:t>PC2</a:t>
            </a:r>
            <a:endParaRPr lang="en-US" altLang="zh-CN" sz="1600" dirty="0">
              <a:latin typeface="Huawei Sans" panose="020C0503030203020204" pitchFamily="34" charset="0"/>
            </a:endParaRPr>
          </a:p>
        </p:txBody>
      </p:sp>
      <p:sp>
        <p:nvSpPr>
          <p:cNvPr id="25" name="TextBox 66"/>
          <p:cNvSpPr txBox="1"/>
          <p:nvPr/>
        </p:nvSpPr>
        <p:spPr bwMode="gray">
          <a:xfrm>
            <a:off x="2044798" y="4149643"/>
            <a:ext cx="3454130" cy="797672"/>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defRPr lang="en-US"/>
            </a:defPPr>
            <a:lvl1pPr>
              <a:defRPr sz="1400" kern="0">
                <a:solidFill>
                  <a:srgbClr val="1D1D1A"/>
                </a:solidFill>
                <a:latin typeface="Arial" panose="020C0503030203020204" pitchFamily="34" charset="0"/>
                <a:ea typeface="方正兰亭黑简体" panose="02000000000000000000" pitchFamily="2" charset="-122"/>
              </a:defRPr>
            </a:lvl1pPr>
          </a:lstStyle>
          <a:p>
            <a:pPr fontAlgn="ctr"/>
            <a:r>
              <a:rPr dirty="0">
                <a:solidFill>
                  <a:srgbClr val="EC7061"/>
                </a:solidFill>
                <a:latin typeface="Huawei Sans" panose="020C0503030203020204" pitchFamily="34" charset="0"/>
              </a:rPr>
              <a:t>ICMP Type = 135 (NS)</a:t>
            </a:r>
          </a:p>
          <a:p>
            <a:pPr fontAlgn="ctr"/>
            <a:r>
              <a:rPr dirty="0">
                <a:solidFill>
                  <a:schemeClr val="tx1"/>
                </a:solidFill>
                <a:latin typeface="Huawei Sans" panose="020C0503030203020204" pitchFamily="34" charset="0"/>
              </a:rPr>
              <a:t>Source = ::</a:t>
            </a:r>
          </a:p>
          <a:p>
            <a:pPr fontAlgn="ctr"/>
            <a:r>
              <a:rPr dirty="0">
                <a:solidFill>
                  <a:schemeClr val="tx1"/>
                </a:solidFill>
                <a:latin typeface="Huawei Sans" panose="020C0503030203020204" pitchFamily="34" charset="0"/>
              </a:rPr>
              <a:t>Destination = FF02::1:FF00:1</a:t>
            </a:r>
          </a:p>
        </p:txBody>
      </p:sp>
      <p:sp>
        <p:nvSpPr>
          <p:cNvPr id="26" name="TextBox 69"/>
          <p:cNvSpPr txBox="1"/>
          <p:nvPr/>
        </p:nvSpPr>
        <p:spPr bwMode="gray">
          <a:xfrm>
            <a:off x="2044797" y="5266967"/>
            <a:ext cx="3454130" cy="59503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algn="l" fontAlgn="ctr"/>
            <a:r>
              <a:rPr sz="1400">
                <a:latin typeface="Huawei Sans" panose="020C0503030203020204" pitchFamily="34" charset="0"/>
              </a:rPr>
              <a:t>Target Address = 2000::1</a:t>
            </a:r>
          </a:p>
          <a:p>
            <a:pPr algn="l" fontAlgn="ctr"/>
            <a:r>
              <a:rPr sz="1400">
                <a:latin typeface="Huawei Sans" panose="020C0503030203020204" pitchFamily="34" charset="0"/>
              </a:rPr>
              <a:t>Query = Is anyone using this address?</a:t>
            </a:r>
          </a:p>
        </p:txBody>
      </p:sp>
      <p:cxnSp>
        <p:nvCxnSpPr>
          <p:cNvPr id="27" name="Straight Connector 73"/>
          <p:cNvCxnSpPr/>
          <p:nvPr/>
        </p:nvCxnSpPr>
        <p:spPr bwMode="gray">
          <a:xfrm>
            <a:off x="2169682" y="5105273"/>
            <a:ext cx="3256675"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28" name="Oval 4"/>
          <p:cNvSpPr>
            <a:spLocks noChangeAspect="1"/>
          </p:cNvSpPr>
          <p:nvPr/>
        </p:nvSpPr>
        <p:spPr bwMode="gray">
          <a:xfrm>
            <a:off x="1992322" y="4983289"/>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Straight Connector 75"/>
          <p:cNvCxnSpPr/>
          <p:nvPr/>
        </p:nvCxnSpPr>
        <p:spPr bwMode="gray">
          <a:xfrm flipH="1">
            <a:off x="7170760" y="5583083"/>
            <a:ext cx="3407248"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30" name="Oval 4"/>
          <p:cNvSpPr>
            <a:spLocks noChangeAspect="1"/>
          </p:cNvSpPr>
          <p:nvPr/>
        </p:nvSpPr>
        <p:spPr bwMode="gray">
          <a:xfrm>
            <a:off x="10487130" y="546817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66"/>
          <p:cNvSpPr txBox="1"/>
          <p:nvPr/>
        </p:nvSpPr>
        <p:spPr bwMode="gray">
          <a:xfrm>
            <a:off x="7195812" y="4614272"/>
            <a:ext cx="3454130" cy="79523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defRPr lang="en-US"/>
            </a:defPPr>
            <a:lvl1pPr>
              <a:defRPr sz="1400" kern="0">
                <a:solidFill>
                  <a:srgbClr val="1D1D1A"/>
                </a:solidFill>
                <a:latin typeface="Arial" panose="020C0503030203020204" pitchFamily="34" charset="0"/>
                <a:ea typeface="方正兰亭黑简体" panose="02000000000000000000" pitchFamily="2" charset="-122"/>
              </a:defRPr>
            </a:lvl1pPr>
          </a:lstStyle>
          <a:p>
            <a:pPr fontAlgn="ctr"/>
            <a:r>
              <a:rPr>
                <a:solidFill>
                  <a:srgbClr val="EC7061"/>
                </a:solidFill>
                <a:latin typeface="Huawei Sans" panose="020C0503030203020204" pitchFamily="34" charset="0"/>
              </a:rPr>
              <a:t>ICMP Type = 136 (NA)</a:t>
            </a:r>
          </a:p>
          <a:p>
            <a:pPr fontAlgn="ctr"/>
            <a:r>
              <a:rPr>
                <a:solidFill>
                  <a:schemeClr val="tx1"/>
                </a:solidFill>
                <a:latin typeface="Huawei Sans" panose="020C0503030203020204" pitchFamily="34" charset="0"/>
              </a:rPr>
              <a:t>Source = 2000::1</a:t>
            </a:r>
          </a:p>
          <a:p>
            <a:pPr fontAlgn="ctr"/>
            <a:r>
              <a:rPr>
                <a:solidFill>
                  <a:schemeClr val="tx1"/>
                </a:solidFill>
                <a:latin typeface="Huawei Sans" panose="020C0503030203020204" pitchFamily="34" charset="0"/>
              </a:rPr>
              <a:t>Destination  = FF02::1</a:t>
            </a:r>
          </a:p>
        </p:txBody>
      </p:sp>
      <p:sp>
        <p:nvSpPr>
          <p:cNvPr id="32" name="TextBox 69"/>
          <p:cNvSpPr txBox="1"/>
          <p:nvPr/>
        </p:nvSpPr>
        <p:spPr bwMode="gray">
          <a:xfrm>
            <a:off x="7170760" y="5710211"/>
            <a:ext cx="3454131" cy="59321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algn="l" fontAlgn="ctr"/>
            <a:r>
              <a:rPr sz="1400" dirty="0">
                <a:latin typeface="Huawei Sans" panose="020C0503030203020204" pitchFamily="34" charset="0"/>
              </a:rPr>
              <a:t>Target Address = 2000::1</a:t>
            </a:r>
          </a:p>
          <a:p>
            <a:pPr algn="l" fontAlgn="ctr"/>
            <a:r>
              <a:rPr sz="1400" dirty="0">
                <a:latin typeface="Huawei Sans" panose="020C0503030203020204" pitchFamily="34" charset="0"/>
              </a:rPr>
              <a:t>Answer = I am using this address</a:t>
            </a:r>
          </a:p>
        </p:txBody>
      </p:sp>
      <p:sp>
        <p:nvSpPr>
          <p:cNvPr id="5" name="Text Box 57"/>
          <p:cNvSpPr txBox="1">
            <a:spLocks noChangeArrowheads="1"/>
          </p:cNvSpPr>
          <p:nvPr/>
        </p:nvSpPr>
        <p:spPr bwMode="gray">
          <a:xfrm rot="20605107">
            <a:off x="3197784" y="2979353"/>
            <a:ext cx="2817813" cy="892552"/>
          </a:xfrm>
          <a:prstGeom prst="rect">
            <a:avLst/>
          </a:prstGeom>
          <a:noFill/>
          <a:ln w="38100" algn="ctr">
            <a:noFill/>
            <a:miter lim="800000"/>
            <a:headEnd/>
            <a:tailEnd/>
          </a:ln>
        </p:spPr>
        <p:txBody>
          <a:bodyPr wrap="square">
            <a:noAutofit/>
          </a:bodyPr>
          <a:lstStyle/>
          <a:p>
            <a:pPr fontAlgn="ctr"/>
            <a:r>
              <a:rPr sz="3200" dirty="0">
                <a:solidFill>
                  <a:srgbClr val="EC7061"/>
                </a:solidFill>
                <a:latin typeface="Huawei Sans" panose="020C0503030203020204" pitchFamily="34" charset="0"/>
              </a:rPr>
              <a:t>X</a:t>
            </a:r>
            <a:endParaRPr kumimoji="1" lang="en-US" altLang="zh-CN" sz="3200" dirty="0">
              <a:solidFill>
                <a:srgbClr val="EC7061"/>
              </a:solidFill>
              <a:latin typeface="Huawei Sans" panose="020C0503030203020204" pitchFamily="34" charset="0"/>
            </a:endParaRPr>
          </a:p>
          <a:p>
            <a:pPr fontAlgn="ctr"/>
            <a:r>
              <a:rPr dirty="0">
                <a:solidFill>
                  <a:srgbClr val="EC7061"/>
                </a:solidFill>
                <a:latin typeface="Huawei Sans" panose="020C0503030203020204" pitchFamily="34" charset="0"/>
              </a:rPr>
              <a:t>Duplicate</a:t>
            </a:r>
          </a:p>
        </p:txBody>
      </p:sp>
    </p:spTree>
    <p:extLst>
      <p:ext uri="{BB962C8B-B14F-4D97-AF65-F5344CB8AC3E}">
        <p14:creationId xmlns:p14="http://schemas.microsoft.com/office/powerpoint/2010/main" val="1836894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a:latin typeface="Huawei Sans" panose="020C0503030203020204" pitchFamily="34" charset="0"/>
              </a:rPr>
              <a:t>An address is called a tentative address before it passes DAD. An interface cannot use a tentative address for unicast communication.</a:t>
            </a:r>
          </a:p>
          <a:p>
            <a:r>
              <a:rPr>
                <a:latin typeface="Huawei Sans" panose="020C0503030203020204" pitchFamily="34" charset="0"/>
              </a:rPr>
              <a:t>If DAD is performed for two nodes with the same address configured, the receiver does not use this address when receiving an NS message.</a:t>
            </a:r>
          </a:p>
          <a:p>
            <a:endParaRPr lang="zh-CN" altLang="en-US"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DAD (2)</a:t>
            </a:r>
            <a:endParaRPr lang="zh-CN" altLang="en-US" dirty="0">
              <a:latin typeface="Huawei Sans" panose="020C0503030203020204" pitchFamily="34" charset="0"/>
            </a:endParaRPr>
          </a:p>
        </p:txBody>
      </p:sp>
      <p:sp>
        <p:nvSpPr>
          <p:cNvPr id="5" name="Text Box 9"/>
          <p:cNvSpPr txBox="1">
            <a:spLocks noChangeArrowheads="1"/>
          </p:cNvSpPr>
          <p:nvPr/>
        </p:nvSpPr>
        <p:spPr bwMode="gray">
          <a:xfrm>
            <a:off x="2084508" y="5036677"/>
            <a:ext cx="2374900" cy="400110"/>
          </a:xfrm>
          <a:prstGeom prst="rect">
            <a:avLst/>
          </a:prstGeom>
          <a:noFill/>
          <a:ln w="38100" algn="ctr">
            <a:noFill/>
            <a:miter lim="800000"/>
            <a:headEnd/>
            <a:tailEnd/>
          </a:ln>
        </p:spPr>
        <p:txBody>
          <a:bodyPr wrap="square">
            <a:noAutofit/>
          </a:bodyPr>
          <a:lstStyle/>
          <a:p>
            <a:pPr algn="ctr" fontAlgn="ctr"/>
            <a:r>
              <a:rPr sz="2000">
                <a:latin typeface="Huawei Sans" panose="020C0503030203020204" pitchFamily="34" charset="0"/>
              </a:rPr>
              <a:t>2000::1 (Tentative)</a:t>
            </a:r>
          </a:p>
        </p:txBody>
      </p:sp>
      <p:grpSp>
        <p:nvGrpSpPr>
          <p:cNvPr id="6" name="Group 21"/>
          <p:cNvGrpSpPr/>
          <p:nvPr/>
        </p:nvGrpSpPr>
        <p:grpSpPr bwMode="gray">
          <a:xfrm>
            <a:off x="2244846" y="3692065"/>
            <a:ext cx="7218026" cy="1744722"/>
            <a:chOff x="1042988" y="3792538"/>
            <a:chExt cx="7218026" cy="1744722"/>
          </a:xfrm>
        </p:grpSpPr>
        <p:sp>
          <p:nvSpPr>
            <p:cNvPr id="7" name="Text Box 8"/>
            <p:cNvSpPr txBox="1">
              <a:spLocks noChangeArrowheads="1"/>
            </p:cNvSpPr>
            <p:nvPr/>
          </p:nvSpPr>
          <p:spPr bwMode="gray">
            <a:xfrm>
              <a:off x="5886114" y="5137150"/>
              <a:ext cx="2374900" cy="400110"/>
            </a:xfrm>
            <a:prstGeom prst="rect">
              <a:avLst/>
            </a:prstGeom>
            <a:noFill/>
            <a:ln w="38100" algn="ctr">
              <a:noFill/>
              <a:miter lim="800000"/>
              <a:headEnd/>
              <a:tailEnd/>
            </a:ln>
          </p:spPr>
          <p:txBody>
            <a:bodyPr wrap="square">
              <a:noAutofit/>
            </a:bodyPr>
            <a:lstStyle/>
            <a:p>
              <a:pPr algn="ctr" fontAlgn="ctr"/>
              <a:r>
                <a:rPr sz="2000" dirty="0">
                  <a:latin typeface="Huawei Sans" panose="020C0503030203020204" pitchFamily="34" charset="0"/>
                </a:rPr>
                <a:t>2000::1 (Tentative)</a:t>
              </a:r>
            </a:p>
          </p:txBody>
        </p:sp>
        <p:sp>
          <p:nvSpPr>
            <p:cNvPr id="8" name="Line 11"/>
            <p:cNvSpPr>
              <a:spLocks noChangeShapeType="1"/>
            </p:cNvSpPr>
            <p:nvPr/>
          </p:nvSpPr>
          <p:spPr bwMode="gray">
            <a:xfrm>
              <a:off x="1042988" y="4797425"/>
              <a:ext cx="6985000" cy="0"/>
            </a:xfrm>
            <a:prstGeom prst="line">
              <a:avLst/>
            </a:prstGeom>
            <a:noFill/>
            <a:ln w="44450">
              <a:solidFill>
                <a:schemeClr val="tx1"/>
              </a:solidFill>
              <a:round/>
              <a:headEnd/>
              <a:tailEnd/>
            </a:ln>
          </p:spPr>
          <p:txBody>
            <a:bodyPr wrap="square">
              <a:noAutofit/>
            </a:bodyPr>
            <a:lstStyle/>
            <a:p>
              <a:pPr fontAlgn="ctr"/>
              <a:endParaRPr lang="zh-CN" altLang="en-US">
                <a:latin typeface="Huawei Sans" panose="020C0503030203020204" pitchFamily="34" charset="0"/>
              </a:endParaRPr>
            </a:p>
          </p:txBody>
        </p:sp>
        <p:sp>
          <p:nvSpPr>
            <p:cNvPr id="9" name="Line 12"/>
            <p:cNvSpPr>
              <a:spLocks noChangeShapeType="1"/>
            </p:cNvSpPr>
            <p:nvPr/>
          </p:nvSpPr>
          <p:spPr bwMode="gray">
            <a:xfrm>
              <a:off x="1979613" y="4365625"/>
              <a:ext cx="0" cy="431800"/>
            </a:xfrm>
            <a:prstGeom prst="line">
              <a:avLst/>
            </a:prstGeom>
            <a:noFill/>
            <a:ln w="44450">
              <a:solidFill>
                <a:schemeClr val="tx1"/>
              </a:solidFill>
              <a:round/>
              <a:headEnd/>
              <a:tailEnd/>
            </a:ln>
          </p:spPr>
          <p:txBody>
            <a:bodyPr wrap="square">
              <a:noAutofit/>
            </a:bodyPr>
            <a:lstStyle/>
            <a:p>
              <a:pPr fontAlgn="ctr"/>
              <a:endParaRPr lang="zh-CN" altLang="en-US">
                <a:latin typeface="Huawei Sans" panose="020C0503030203020204" pitchFamily="34" charset="0"/>
              </a:endParaRPr>
            </a:p>
          </p:txBody>
        </p:sp>
        <p:sp>
          <p:nvSpPr>
            <p:cNvPr id="10" name="Line 13"/>
            <p:cNvSpPr>
              <a:spLocks noChangeShapeType="1"/>
            </p:cNvSpPr>
            <p:nvPr/>
          </p:nvSpPr>
          <p:spPr bwMode="gray">
            <a:xfrm>
              <a:off x="7092950" y="4365625"/>
              <a:ext cx="0" cy="431800"/>
            </a:xfrm>
            <a:prstGeom prst="line">
              <a:avLst/>
            </a:prstGeom>
            <a:noFill/>
            <a:ln w="44450">
              <a:solidFill>
                <a:schemeClr val="tx1"/>
              </a:solidFill>
              <a:round/>
              <a:headEnd/>
              <a:tailEnd/>
            </a:ln>
          </p:spPr>
          <p:txBody>
            <a:bodyPr wrap="square">
              <a:noAutofit/>
            </a:bodyPr>
            <a:lstStyle/>
            <a:p>
              <a:pPr fontAlgn="ctr"/>
              <a:endParaRPr lang="zh-CN" altLang="en-US">
                <a:latin typeface="Huawei Sans" panose="020C0503030203020204" pitchFamily="34" charset="0"/>
              </a:endParaRPr>
            </a:p>
          </p:txBody>
        </p:sp>
        <p:sp>
          <p:nvSpPr>
            <p:cNvPr id="13" name="Text Box 16"/>
            <p:cNvSpPr txBox="1">
              <a:spLocks noChangeArrowheads="1"/>
            </p:cNvSpPr>
            <p:nvPr/>
          </p:nvSpPr>
          <p:spPr bwMode="gray">
            <a:xfrm>
              <a:off x="2659803" y="4273035"/>
              <a:ext cx="495649" cy="369332"/>
            </a:xfrm>
            <a:prstGeom prst="rect">
              <a:avLst/>
            </a:prstGeom>
            <a:noFill/>
            <a:ln w="9525">
              <a:noFill/>
              <a:miter lim="800000"/>
              <a:headEnd/>
              <a:tailEnd/>
            </a:ln>
          </p:spPr>
          <p:txBody>
            <a:bodyPr wrap="square">
              <a:noAutofit/>
            </a:bodyPr>
            <a:lstStyle/>
            <a:p>
              <a:pPr fontAlgn="ctr"/>
              <a:r>
                <a:rPr b="1">
                  <a:latin typeface="Huawei Sans" panose="020C0503030203020204" pitchFamily="34" charset="0"/>
                </a:rPr>
                <a:t>NS</a:t>
              </a:r>
            </a:p>
          </p:txBody>
        </p:sp>
        <p:sp>
          <p:nvSpPr>
            <p:cNvPr id="14" name="Text Box 17"/>
            <p:cNvSpPr txBox="1">
              <a:spLocks noChangeArrowheads="1"/>
            </p:cNvSpPr>
            <p:nvPr/>
          </p:nvSpPr>
          <p:spPr bwMode="gray">
            <a:xfrm>
              <a:off x="5887925" y="4285735"/>
              <a:ext cx="495649" cy="369332"/>
            </a:xfrm>
            <a:prstGeom prst="rect">
              <a:avLst/>
            </a:prstGeom>
            <a:noFill/>
            <a:ln w="9525">
              <a:noFill/>
              <a:miter lim="800000"/>
              <a:headEnd/>
              <a:tailEnd/>
            </a:ln>
          </p:spPr>
          <p:txBody>
            <a:bodyPr wrap="square">
              <a:noAutofit/>
            </a:bodyPr>
            <a:lstStyle/>
            <a:p>
              <a:pPr fontAlgn="ctr"/>
              <a:r>
                <a:rPr b="1">
                  <a:latin typeface="Huawei Sans" panose="020C0503030203020204" pitchFamily="34" charset="0"/>
                </a:rPr>
                <a:t>NS</a:t>
              </a:r>
            </a:p>
          </p:txBody>
        </p:sp>
        <p:sp>
          <p:nvSpPr>
            <p:cNvPr id="15" name="Text Box 18"/>
            <p:cNvSpPr txBox="1">
              <a:spLocks noChangeArrowheads="1"/>
            </p:cNvSpPr>
            <p:nvPr/>
          </p:nvSpPr>
          <p:spPr bwMode="gray">
            <a:xfrm>
              <a:off x="2268538" y="3792538"/>
              <a:ext cx="184731" cy="369332"/>
            </a:xfrm>
            <a:prstGeom prst="rect">
              <a:avLst/>
            </a:prstGeom>
            <a:noFill/>
            <a:ln w="9525">
              <a:noFill/>
              <a:miter lim="800000"/>
              <a:headEnd/>
              <a:tailEnd/>
            </a:ln>
          </p:spPr>
          <p:txBody>
            <a:bodyPr wrap="square">
              <a:noAutofit/>
            </a:bodyPr>
            <a:lstStyle/>
            <a:p>
              <a:pPr fontAlgn="ctr"/>
              <a:endParaRPr lang="en-US" altLang="zh-CN" b="1" dirty="0">
                <a:latin typeface="Huawei Sans" panose="020C0503030203020204" pitchFamily="34" charset="0"/>
              </a:endParaRPr>
            </a:p>
          </p:txBody>
        </p:sp>
      </p:grpSp>
      <p:sp>
        <p:nvSpPr>
          <p:cNvPr id="19" name="Text Box 62"/>
          <p:cNvSpPr txBox="1">
            <a:spLocks noChangeArrowheads="1"/>
          </p:cNvSpPr>
          <p:nvPr/>
        </p:nvSpPr>
        <p:spPr bwMode="gray">
          <a:xfrm>
            <a:off x="2142164" y="3842252"/>
            <a:ext cx="542136" cy="338554"/>
          </a:xfrm>
          <a:prstGeom prst="rect">
            <a:avLst/>
          </a:prstGeom>
          <a:noFill/>
          <a:ln w="9525">
            <a:noFill/>
            <a:miter lim="800000"/>
            <a:headEnd/>
            <a:tailEnd/>
          </a:ln>
        </p:spPr>
        <p:txBody>
          <a:bodyPr wrap="square">
            <a:noAutofit/>
          </a:bodyPr>
          <a:lstStyle/>
          <a:p>
            <a:pPr fontAlgn="ctr"/>
            <a:r>
              <a:rPr sz="1600">
                <a:latin typeface="Huawei Sans" panose="020C0503030203020204" pitchFamily="34" charset="0"/>
              </a:rPr>
              <a:t>PC1</a:t>
            </a:r>
            <a:endParaRPr lang="en-US" altLang="zh-CN" sz="1600" dirty="0">
              <a:latin typeface="Huawei Sans" panose="020C0503030203020204" pitchFamily="34" charset="0"/>
            </a:endParaRPr>
          </a:p>
        </p:txBody>
      </p:sp>
      <p:pic>
        <p:nvPicPr>
          <p:cNvPr id="20" name="图片 19" descr="PC.png"/>
          <p:cNvPicPr>
            <a:picLocks noChangeAspect="1"/>
          </p:cNvPicPr>
          <p:nvPr/>
        </p:nvPicPr>
        <p:blipFill>
          <a:blip r:embed="rId3" cstate="print"/>
          <a:stretch>
            <a:fillRect/>
          </a:stretch>
        </p:blipFill>
        <p:spPr bwMode="gray">
          <a:xfrm>
            <a:off x="2902139" y="3830328"/>
            <a:ext cx="539063" cy="414000"/>
          </a:xfrm>
          <a:prstGeom prst="rect">
            <a:avLst/>
          </a:prstGeom>
        </p:spPr>
      </p:pic>
      <p:sp>
        <p:nvSpPr>
          <p:cNvPr id="21" name="Text Box 62"/>
          <p:cNvSpPr txBox="1">
            <a:spLocks noChangeArrowheads="1"/>
          </p:cNvSpPr>
          <p:nvPr/>
        </p:nvSpPr>
        <p:spPr bwMode="gray">
          <a:xfrm>
            <a:off x="8544954" y="3882958"/>
            <a:ext cx="542136" cy="338554"/>
          </a:xfrm>
          <a:prstGeom prst="rect">
            <a:avLst/>
          </a:prstGeom>
          <a:noFill/>
          <a:ln w="9525">
            <a:noFill/>
            <a:miter lim="800000"/>
            <a:headEnd/>
            <a:tailEnd/>
          </a:ln>
        </p:spPr>
        <p:txBody>
          <a:bodyPr wrap="square">
            <a:noAutofit/>
          </a:bodyPr>
          <a:lstStyle/>
          <a:p>
            <a:pPr fontAlgn="ctr"/>
            <a:r>
              <a:rPr sz="1600">
                <a:latin typeface="Huawei Sans" panose="020C0503030203020204" pitchFamily="34" charset="0"/>
              </a:rPr>
              <a:t>PC2</a:t>
            </a:r>
            <a:endParaRPr lang="en-US" altLang="zh-CN" sz="1600" dirty="0">
              <a:latin typeface="Huawei Sans" panose="020C0503030203020204" pitchFamily="34" charset="0"/>
            </a:endParaRPr>
          </a:p>
        </p:txBody>
      </p:sp>
      <p:pic>
        <p:nvPicPr>
          <p:cNvPr id="22" name="图片 21" descr="PC.png"/>
          <p:cNvPicPr>
            <a:picLocks noChangeAspect="1"/>
          </p:cNvPicPr>
          <p:nvPr/>
        </p:nvPicPr>
        <p:blipFill>
          <a:blip r:embed="rId3" cstate="print"/>
          <a:stretch>
            <a:fillRect/>
          </a:stretch>
        </p:blipFill>
        <p:spPr bwMode="gray">
          <a:xfrm>
            <a:off x="8005891" y="3834046"/>
            <a:ext cx="539063" cy="414000"/>
          </a:xfrm>
          <a:prstGeom prst="rect">
            <a:avLst/>
          </a:prstGeom>
        </p:spPr>
      </p:pic>
      <p:cxnSp>
        <p:nvCxnSpPr>
          <p:cNvPr id="23" name="Straight Connector 73"/>
          <p:cNvCxnSpPr/>
          <p:nvPr/>
        </p:nvCxnSpPr>
        <p:spPr bwMode="gray">
          <a:xfrm>
            <a:off x="3441202" y="4554594"/>
            <a:ext cx="1462736"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cxnSp>
        <p:nvCxnSpPr>
          <p:cNvPr id="24" name="Straight Connector 75"/>
          <p:cNvCxnSpPr/>
          <p:nvPr/>
        </p:nvCxnSpPr>
        <p:spPr bwMode="gray">
          <a:xfrm flipH="1">
            <a:off x="6543155" y="4554594"/>
            <a:ext cx="1462736"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Tree>
    <p:extLst>
      <p:ext uri="{BB962C8B-B14F-4D97-AF65-F5344CB8AC3E}">
        <p14:creationId xmlns:p14="http://schemas.microsoft.com/office/powerpoint/2010/main" val="27705176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dirty="0">
                <a:solidFill>
                  <a:schemeClr val="bg1">
                    <a:lumMod val="50000"/>
                  </a:schemeClr>
                </a:solidFill>
                <a:latin typeface="Huawei Sans" panose="020C0503030203020204" pitchFamily="34" charset="0"/>
              </a:rPr>
              <a:t>ICMPv6 Introduction</a:t>
            </a:r>
            <a:endParaRPr lang="en-US" altLang="zh-CN" dirty="0">
              <a:solidFill>
                <a:schemeClr val="bg1">
                  <a:lumMod val="50000"/>
                </a:schemeClr>
              </a:solidFill>
              <a:latin typeface="Huawei Sans" panose="020C0503030203020204" pitchFamily="34" charset="0"/>
            </a:endParaRPr>
          </a:p>
          <a:p>
            <a:r>
              <a:rPr b="1" dirty="0">
                <a:latin typeface="Huawei Sans" panose="020C0503030203020204" pitchFamily="34" charset="0"/>
              </a:rPr>
              <a:t>NDP Introduction</a:t>
            </a:r>
            <a:endParaRPr lang="en-US" altLang="zh-CN" b="1" dirty="0">
              <a:latin typeface="Huawei Sans" panose="020C0503030203020204" pitchFamily="34" charset="0"/>
            </a:endParaRPr>
          </a:p>
          <a:p>
            <a:pPr marL="814388" lvl="1" indent="-338138"/>
            <a:r>
              <a:rPr dirty="0">
                <a:solidFill>
                  <a:schemeClr val="bg1">
                    <a:lumMod val="50000"/>
                  </a:schemeClr>
                </a:solidFill>
                <a:latin typeface="Huawei Sans" panose="020C0503030203020204" pitchFamily="34" charset="0"/>
              </a:rPr>
              <a:t>NDP Overview</a:t>
            </a:r>
            <a:endParaRPr lang="en-US" altLang="zh-CN" dirty="0">
              <a:solidFill>
                <a:schemeClr val="bg1">
                  <a:lumMod val="50000"/>
                </a:schemeClr>
              </a:solidFill>
              <a:latin typeface="Huawei Sans" panose="020C0503030203020204" pitchFamily="34" charset="0"/>
            </a:endParaRPr>
          </a:p>
          <a:p>
            <a:pPr marL="814388" lvl="1" indent="-338138"/>
            <a:r>
              <a:rPr dirty="0">
                <a:solidFill>
                  <a:schemeClr val="bg1">
                    <a:lumMod val="50000"/>
                  </a:schemeClr>
                </a:solidFill>
                <a:latin typeface="Huawei Sans" panose="020C0503030203020204" pitchFamily="34" charset="0"/>
              </a:rPr>
              <a:t>Router Discovery</a:t>
            </a:r>
            <a:endParaRPr lang="en-US" altLang="zh-CN" dirty="0">
              <a:solidFill>
                <a:schemeClr val="bg1">
                  <a:lumMod val="50000"/>
                </a:schemeClr>
              </a:solidFill>
              <a:latin typeface="Huawei Sans" panose="020C0503030203020204" pitchFamily="34" charset="0"/>
            </a:endParaRPr>
          </a:p>
          <a:p>
            <a:pPr marL="814388" lvl="1" indent="-338138"/>
            <a:r>
              <a:rPr dirty="0">
                <a:solidFill>
                  <a:schemeClr val="bg1">
                    <a:lumMod val="50000"/>
                  </a:schemeClr>
                </a:solidFill>
                <a:latin typeface="Huawei Sans" panose="020C0503030203020204" pitchFamily="34" charset="0"/>
              </a:rPr>
              <a:t>Address Resolution</a:t>
            </a:r>
            <a:endParaRPr lang="en-US" altLang="zh-CN" dirty="0">
              <a:solidFill>
                <a:schemeClr val="bg1">
                  <a:lumMod val="50000"/>
                </a:schemeClr>
              </a:solidFill>
              <a:latin typeface="Huawei Sans" panose="020C0503030203020204" pitchFamily="34" charset="0"/>
            </a:endParaRPr>
          </a:p>
          <a:p>
            <a:pPr marL="814388" lvl="1" indent="-338138"/>
            <a:r>
              <a:rPr dirty="0">
                <a:solidFill>
                  <a:schemeClr val="bg1">
                    <a:lumMod val="50000"/>
                  </a:schemeClr>
                </a:solidFill>
                <a:latin typeface="Huawei Sans" panose="020C0503030203020204" pitchFamily="34" charset="0"/>
              </a:rPr>
              <a:t>Neighbor State Tracing</a:t>
            </a:r>
            <a:endParaRPr lang="en-US" altLang="zh-CN" dirty="0">
              <a:solidFill>
                <a:schemeClr val="bg1">
                  <a:lumMod val="50000"/>
                </a:schemeClr>
              </a:solidFill>
              <a:latin typeface="Huawei Sans" panose="020C0503030203020204" pitchFamily="34" charset="0"/>
            </a:endParaRPr>
          </a:p>
          <a:p>
            <a:pPr marL="814388" lvl="1" indent="-338138"/>
            <a:r>
              <a:rPr dirty="0">
                <a:solidFill>
                  <a:schemeClr val="bg1">
                    <a:lumMod val="50000"/>
                  </a:schemeClr>
                </a:solidFill>
                <a:latin typeface="Huawei Sans" panose="020C0503030203020204" pitchFamily="34" charset="0"/>
              </a:rPr>
              <a:t>DAD</a:t>
            </a:r>
            <a:endParaRPr lang="en-US" altLang="zh-CN" dirty="0">
              <a:solidFill>
                <a:schemeClr val="bg1">
                  <a:lumMod val="50000"/>
                </a:schemeClr>
              </a:solidFill>
              <a:latin typeface="Huawei Sans" panose="020C0503030203020204" pitchFamily="34" charset="0"/>
            </a:endParaRPr>
          </a:p>
          <a:p>
            <a:pPr marL="814388" lvl="1" indent="-338138">
              <a:buFont typeface="Huawei Sans" panose="020C0503030203020204" pitchFamily="34" charset="0"/>
              <a:buChar char="▪"/>
            </a:pPr>
            <a:r>
              <a:rPr b="1" dirty="0">
                <a:latin typeface="Huawei Sans" panose="020C0503030203020204" pitchFamily="34" charset="0"/>
              </a:rPr>
              <a:t>Redirection</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17626797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buNone/>
            </a:pPr>
            <a:r>
              <a:rPr sz="2000" dirty="0">
                <a:latin typeface="Huawei Sans" panose="020C0503030203020204" pitchFamily="34" charset="0"/>
              </a:rPr>
              <a:t>When a sender sends packets to a gateway, the gateway sends a Redirect message to instruct the sender to send packets to another optimal gateway.</a:t>
            </a: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Redirection</a:t>
            </a:r>
            <a:endParaRPr lang="zh-CN" altLang="en-US" dirty="0">
              <a:latin typeface="Huawei Sans" panose="020C0503030203020204" pitchFamily="34" charset="0"/>
            </a:endParaRPr>
          </a:p>
        </p:txBody>
      </p:sp>
      <p:sp>
        <p:nvSpPr>
          <p:cNvPr id="6" name="AutoShape 25"/>
          <p:cNvSpPr>
            <a:spLocks noChangeAspect="1" noChangeArrowheads="1" noTextEdit="1"/>
          </p:cNvSpPr>
          <p:nvPr/>
        </p:nvSpPr>
        <p:spPr bwMode="gray">
          <a:xfrm>
            <a:off x="2156229" y="1922215"/>
            <a:ext cx="6653050" cy="4166147"/>
          </a:xfrm>
          <a:prstGeom prst="rect">
            <a:avLst/>
          </a:prstGeom>
          <a:noFill/>
        </p:spPr>
        <p:txBody>
          <a:bodyPr vert="horz" wrap="square" lIns="91440" tIns="45720" rIns="91440" bIns="45720" numCol="1" anchor="t" anchorCtr="0" compatLnSpc="1">
            <a:prstTxWarp prst="textNoShape">
              <a:avLst/>
            </a:prstTxWarp>
            <a:noAutofit/>
          </a:bodyPr>
          <a:lstStyle/>
          <a:p>
            <a:pPr fontAlgn="ctr"/>
            <a:endParaRPr lang="zh-CN" altLang="en-US" sz="4000">
              <a:latin typeface="Huawei Sans" panose="020C0503030203020204" pitchFamily="34" charset="0"/>
            </a:endParaRPr>
          </a:p>
        </p:txBody>
      </p:sp>
      <p:sp>
        <p:nvSpPr>
          <p:cNvPr id="31" name="Text Box 62"/>
          <p:cNvSpPr txBox="1">
            <a:spLocks noChangeArrowheads="1"/>
          </p:cNvSpPr>
          <p:nvPr/>
        </p:nvSpPr>
        <p:spPr bwMode="gray">
          <a:xfrm>
            <a:off x="2425973" y="5429673"/>
            <a:ext cx="54213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600">
                <a:latin typeface="Huawei Sans" panose="020C0503030203020204" pitchFamily="34" charset="0"/>
              </a:rPr>
              <a:t>PC1</a:t>
            </a:r>
            <a:endParaRPr lang="zh-CN" altLang="en-US" sz="1600" dirty="0">
              <a:latin typeface="Huawei Sans" panose="020C0503030203020204" pitchFamily="34" charset="0"/>
              <a:ea typeface="+mn-ea"/>
            </a:endParaRPr>
          </a:p>
        </p:txBody>
      </p:sp>
      <p:pic>
        <p:nvPicPr>
          <p:cNvPr id="32" name="图片 31" descr="PC.png"/>
          <p:cNvPicPr>
            <a:picLocks noChangeAspect="1"/>
          </p:cNvPicPr>
          <p:nvPr/>
        </p:nvPicPr>
        <p:blipFill>
          <a:blip r:embed="rId3" cstate="print"/>
          <a:stretch>
            <a:fillRect/>
          </a:stretch>
        </p:blipFill>
        <p:spPr bwMode="gray">
          <a:xfrm>
            <a:off x="3029881" y="5286272"/>
            <a:ext cx="703125" cy="540000"/>
          </a:xfrm>
          <a:prstGeom prst="rect">
            <a:avLst/>
          </a:prstGeom>
        </p:spPr>
      </p:pic>
      <p:pic>
        <p:nvPicPr>
          <p:cNvPr id="38" name="图片 37" descr="交换机.png"/>
          <p:cNvPicPr>
            <a:picLocks noChangeAspect="1"/>
          </p:cNvPicPr>
          <p:nvPr/>
        </p:nvPicPr>
        <p:blipFill>
          <a:blip r:embed="rId4" cstate="print"/>
          <a:stretch>
            <a:fillRect/>
          </a:stretch>
        </p:blipFill>
        <p:spPr bwMode="gray">
          <a:xfrm>
            <a:off x="846093" y="2826021"/>
            <a:ext cx="660000" cy="540000"/>
          </a:xfrm>
          <a:prstGeom prst="rect">
            <a:avLst/>
          </a:prstGeom>
        </p:spPr>
      </p:pic>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674185" y="3849959"/>
            <a:ext cx="658537" cy="540000"/>
          </a:xfrm>
          <a:prstGeom prst="rect">
            <a:avLst/>
          </a:prstGeom>
        </p:spPr>
      </p:pic>
      <p:pic>
        <p:nvPicPr>
          <p:cNvPr id="40" name="图片 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430164" y="3849959"/>
            <a:ext cx="658537" cy="540000"/>
          </a:xfrm>
          <a:prstGeom prst="rect">
            <a:avLst/>
          </a:prstGeom>
        </p:spPr>
      </p:pic>
      <p:cxnSp>
        <p:nvCxnSpPr>
          <p:cNvPr id="41" name="直接连接符 40"/>
          <p:cNvCxnSpPr>
            <a:stCxn id="39" idx="2"/>
          </p:cNvCxnSpPr>
          <p:nvPr/>
        </p:nvCxnSpPr>
        <p:spPr bwMode="gray">
          <a:xfrm flipH="1">
            <a:off x="2003453" y="4389959"/>
            <a:ext cx="1" cy="45000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2"/>
          </p:cNvCxnSpPr>
          <p:nvPr/>
        </p:nvCxnSpPr>
        <p:spPr bwMode="gray">
          <a:xfrm>
            <a:off x="4759433" y="4389959"/>
            <a:ext cx="0" cy="45000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bwMode="gray">
          <a:xfrm>
            <a:off x="1603563" y="4839959"/>
            <a:ext cx="3600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32" idx="0"/>
          </p:cNvCxnSpPr>
          <p:nvPr/>
        </p:nvCxnSpPr>
        <p:spPr bwMode="gray">
          <a:xfrm>
            <a:off x="3381444" y="4839959"/>
            <a:ext cx="0" cy="446313"/>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gray">
          <a:xfrm>
            <a:off x="777450" y="3608059"/>
            <a:ext cx="1800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39" idx="0"/>
          </p:cNvCxnSpPr>
          <p:nvPr/>
        </p:nvCxnSpPr>
        <p:spPr bwMode="gray">
          <a:xfrm flipH="1">
            <a:off x="2003454" y="3608059"/>
            <a:ext cx="1" cy="24190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38" idx="2"/>
          </p:cNvCxnSpPr>
          <p:nvPr/>
        </p:nvCxnSpPr>
        <p:spPr bwMode="gray">
          <a:xfrm>
            <a:off x="1176093" y="3366021"/>
            <a:ext cx="1" cy="242038"/>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64" idx="2"/>
            <a:endCxn id="40" idx="0"/>
          </p:cNvCxnSpPr>
          <p:nvPr/>
        </p:nvCxnSpPr>
        <p:spPr bwMode="gray">
          <a:xfrm flipH="1">
            <a:off x="4759433" y="3434638"/>
            <a:ext cx="988" cy="41532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49" name="Text Box 62"/>
          <p:cNvSpPr txBox="1">
            <a:spLocks noChangeArrowheads="1"/>
          </p:cNvSpPr>
          <p:nvPr/>
        </p:nvSpPr>
        <p:spPr bwMode="gray">
          <a:xfrm>
            <a:off x="1269158" y="3989559"/>
            <a:ext cx="4251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600">
                <a:latin typeface="Huawei Sans" panose="020C0503030203020204" pitchFamily="34" charset="0"/>
              </a:rPr>
              <a:t>R1</a:t>
            </a:r>
            <a:endParaRPr lang="zh-CN" altLang="en-US" sz="1600" dirty="0">
              <a:latin typeface="Huawei Sans" panose="020C0503030203020204" pitchFamily="34" charset="0"/>
              <a:ea typeface="+mn-ea"/>
            </a:endParaRPr>
          </a:p>
        </p:txBody>
      </p:sp>
      <p:sp>
        <p:nvSpPr>
          <p:cNvPr id="50" name="Text Box 62"/>
          <p:cNvSpPr txBox="1">
            <a:spLocks noChangeArrowheads="1"/>
          </p:cNvSpPr>
          <p:nvPr/>
        </p:nvSpPr>
        <p:spPr bwMode="gray">
          <a:xfrm>
            <a:off x="5101834" y="3989559"/>
            <a:ext cx="4251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600">
                <a:latin typeface="Huawei Sans" panose="020C0503030203020204" pitchFamily="34" charset="0"/>
              </a:rPr>
              <a:t>R2</a:t>
            </a:r>
            <a:endParaRPr lang="zh-CN" altLang="en-US" sz="1600" dirty="0">
              <a:latin typeface="Huawei Sans" panose="020C0503030203020204" pitchFamily="34" charset="0"/>
              <a:ea typeface="+mn-ea"/>
            </a:endParaRPr>
          </a:p>
        </p:txBody>
      </p:sp>
      <p:sp>
        <p:nvSpPr>
          <p:cNvPr id="51" name="Text Box 62"/>
          <p:cNvSpPr txBox="1">
            <a:spLocks noChangeArrowheads="1"/>
          </p:cNvSpPr>
          <p:nvPr/>
        </p:nvSpPr>
        <p:spPr bwMode="gray">
          <a:xfrm>
            <a:off x="1512465" y="2946892"/>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600" dirty="0">
                <a:latin typeface="Huawei Sans" panose="020C0503030203020204" pitchFamily="34" charset="0"/>
              </a:rPr>
              <a:t>Server</a:t>
            </a:r>
            <a:endParaRPr lang="zh-CN" altLang="en-US" sz="1600" dirty="0">
              <a:latin typeface="Huawei Sans" panose="020C0503030203020204" pitchFamily="34" charset="0"/>
              <a:ea typeface="+mn-ea"/>
            </a:endParaRPr>
          </a:p>
        </p:txBody>
      </p:sp>
      <p:sp>
        <p:nvSpPr>
          <p:cNvPr id="56" name="Text Box 62"/>
          <p:cNvSpPr txBox="1">
            <a:spLocks noChangeArrowheads="1"/>
          </p:cNvSpPr>
          <p:nvPr/>
        </p:nvSpPr>
        <p:spPr bwMode="gray">
          <a:xfrm>
            <a:off x="3739472" y="5495290"/>
            <a:ext cx="19914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fontAlgn="ctr" hangingPunct="1"/>
            <a:r>
              <a:rPr sz="1400" dirty="0">
                <a:latin typeface="Huawei Sans" panose="020C0503030203020204" pitchFamily="34" charset="0"/>
              </a:rPr>
              <a:t>Default gateway: R2</a:t>
            </a:r>
            <a:endParaRPr lang="zh-CN" altLang="en-US" sz="1400" dirty="0">
              <a:latin typeface="Huawei Sans" panose="020C0503030203020204" pitchFamily="34" charset="0"/>
              <a:ea typeface="+mn-ea"/>
            </a:endParaRPr>
          </a:p>
        </p:txBody>
      </p:sp>
      <p:sp>
        <p:nvSpPr>
          <p:cNvPr id="57" name="Oval 4"/>
          <p:cNvSpPr>
            <a:spLocks noChangeAspect="1"/>
          </p:cNvSpPr>
          <p:nvPr/>
        </p:nvSpPr>
        <p:spPr bwMode="gray">
          <a:xfrm>
            <a:off x="4135304" y="4454503"/>
            <a:ext cx="216000" cy="2160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b="1">
                <a:solidFill>
                  <a:schemeClr val="bg1"/>
                </a:solidFill>
                <a:latin typeface="Huawei Sans" panose="020C0503030203020204" pitchFamily="34" charset="0"/>
              </a:rPr>
              <a:t>1</a:t>
            </a:r>
            <a:endParaRPr lang="zh-CN" altLang="en-US" b="1" dirty="0">
              <a:solidFill>
                <a:schemeClr val="bg1"/>
              </a:solidFill>
              <a:latin typeface="Huawei Sans" panose="020C0503030203020204" pitchFamily="34" charset="0"/>
            </a:endParaRPr>
          </a:p>
        </p:txBody>
      </p:sp>
      <p:sp>
        <p:nvSpPr>
          <p:cNvPr id="58" name="Oval 4"/>
          <p:cNvSpPr>
            <a:spLocks noChangeAspect="1"/>
          </p:cNvSpPr>
          <p:nvPr/>
        </p:nvSpPr>
        <p:spPr bwMode="gray">
          <a:xfrm>
            <a:off x="4135304" y="5023049"/>
            <a:ext cx="216000" cy="2160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b="1">
                <a:solidFill>
                  <a:schemeClr val="bg1"/>
                </a:solidFill>
                <a:latin typeface="Huawei Sans" panose="020C0503030203020204" pitchFamily="34" charset="0"/>
              </a:rPr>
              <a:t>2</a:t>
            </a:r>
            <a:endParaRPr lang="zh-CN" altLang="en-US" b="1" dirty="0">
              <a:solidFill>
                <a:schemeClr val="bg1"/>
              </a:solidFill>
              <a:latin typeface="Huawei Sans" panose="020C0503030203020204" pitchFamily="34" charset="0"/>
            </a:endParaRPr>
          </a:p>
        </p:txBody>
      </p:sp>
      <p:cxnSp>
        <p:nvCxnSpPr>
          <p:cNvPr id="59" name="肘形连接符 58"/>
          <p:cNvCxnSpPr/>
          <p:nvPr/>
        </p:nvCxnSpPr>
        <p:spPr bwMode="gray">
          <a:xfrm rot="16200000" flipV="1">
            <a:off x="2353474" y="4327604"/>
            <a:ext cx="720000" cy="973798"/>
          </a:xfrm>
          <a:prstGeom prst="bentConnector3">
            <a:avLst>
              <a:gd name="adj1" fmla="val 60232"/>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Oval 4"/>
          <p:cNvSpPr>
            <a:spLocks noChangeAspect="1"/>
          </p:cNvSpPr>
          <p:nvPr/>
        </p:nvSpPr>
        <p:spPr bwMode="gray">
          <a:xfrm>
            <a:off x="2448837" y="4454503"/>
            <a:ext cx="216000" cy="2160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b="1">
                <a:solidFill>
                  <a:schemeClr val="bg1"/>
                </a:solidFill>
                <a:latin typeface="Huawei Sans" panose="020C0503030203020204" pitchFamily="34" charset="0"/>
              </a:rPr>
              <a:t>3</a:t>
            </a:r>
            <a:endParaRPr lang="zh-CN" altLang="en-US" b="1" dirty="0">
              <a:solidFill>
                <a:schemeClr val="bg1"/>
              </a:solidFill>
              <a:latin typeface="Huawei Sans" panose="020C0503030203020204" pitchFamily="34" charset="0"/>
            </a:endParaRPr>
          </a:p>
        </p:txBody>
      </p:sp>
      <p:cxnSp>
        <p:nvCxnSpPr>
          <p:cNvPr id="61" name="肘形连接符 60"/>
          <p:cNvCxnSpPr/>
          <p:nvPr/>
        </p:nvCxnSpPr>
        <p:spPr bwMode="gray">
          <a:xfrm rot="5400000" flipH="1" flipV="1">
            <a:off x="3710207" y="4327604"/>
            <a:ext cx="720000" cy="973798"/>
          </a:xfrm>
          <a:prstGeom prst="bentConnector3">
            <a:avLst>
              <a:gd name="adj1" fmla="val 60232"/>
            </a:avLst>
          </a:prstGeom>
          <a:ln w="22225">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62" name="肘形连接符 61"/>
          <p:cNvCxnSpPr/>
          <p:nvPr/>
        </p:nvCxnSpPr>
        <p:spPr bwMode="gray">
          <a:xfrm rot="5400000">
            <a:off x="3956816" y="4252164"/>
            <a:ext cx="720000" cy="1188000"/>
          </a:xfrm>
          <a:prstGeom prst="bentConnector3">
            <a:avLst>
              <a:gd name="adj1" fmla="val 60232"/>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TextBox 8"/>
          <p:cNvSpPr txBox="1">
            <a:spLocks noChangeArrowheads="1"/>
          </p:cNvSpPr>
          <p:nvPr/>
        </p:nvSpPr>
        <p:spPr bwMode="gray">
          <a:xfrm>
            <a:off x="4360446" y="4988912"/>
            <a:ext cx="1770180" cy="307777"/>
          </a:xfrm>
          <a:prstGeom prst="rect">
            <a:avLst/>
          </a:prstGeom>
          <a:solidFill>
            <a:srgbClr val="F4FBFE"/>
          </a:solidFill>
          <a:ln w="12700">
            <a:solidFill>
              <a:srgbClr val="99DFF9"/>
            </a:solidFill>
            <a:miter lim="800000"/>
            <a:headEnd/>
            <a:tailEnd/>
          </a:ln>
        </p:spPr>
        <p:txBody>
          <a:bodyPr wrap="square" anchor="ctr" anchorCtr="0">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fontAlgn="ctr"/>
            <a:r>
              <a:rPr sz="1400" dirty="0">
                <a:latin typeface="Huawei Sans" panose="020C0503030203020204" pitchFamily="34" charset="0"/>
              </a:rPr>
              <a:t>ICMPv6 redirection</a:t>
            </a:r>
          </a:p>
        </p:txBody>
      </p:sp>
      <p:pic>
        <p:nvPicPr>
          <p:cNvPr id="64" name="图片 63"/>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160743" y="2750562"/>
            <a:ext cx="1199355" cy="684076"/>
          </a:xfrm>
          <a:prstGeom prst="rect">
            <a:avLst/>
          </a:prstGeom>
        </p:spPr>
      </p:pic>
      <p:sp>
        <p:nvSpPr>
          <p:cNvPr id="65" name="Text Box 62"/>
          <p:cNvSpPr txBox="1">
            <a:spLocks noChangeArrowheads="1"/>
          </p:cNvSpPr>
          <p:nvPr/>
        </p:nvSpPr>
        <p:spPr bwMode="gray">
          <a:xfrm>
            <a:off x="4205876" y="2920439"/>
            <a:ext cx="10871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800" b="1">
                <a:latin typeface="Huawei Sans" panose="020C0503030203020204" pitchFamily="34" charset="0"/>
              </a:rPr>
              <a:t>Internet</a:t>
            </a:r>
            <a:endParaRPr lang="zh-CN" altLang="en-US" sz="1800" b="1" dirty="0">
              <a:latin typeface="Huawei Sans" panose="020C0503030203020204" pitchFamily="34" charset="0"/>
              <a:ea typeface="+mn-ea"/>
            </a:endParaRPr>
          </a:p>
        </p:txBody>
      </p:sp>
      <p:sp>
        <p:nvSpPr>
          <p:cNvPr id="33" name="文本占位符 2"/>
          <p:cNvSpPr txBox="1">
            <a:spLocks/>
          </p:cNvSpPr>
          <p:nvPr/>
        </p:nvSpPr>
        <p:spPr bwMode="gray">
          <a:xfrm>
            <a:off x="6579908" y="2347650"/>
            <a:ext cx="5170887" cy="38511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35941" indent="-228600" algn="l" fontAlgn="ctr">
              <a:buFont typeface="+mj-lt"/>
              <a:buAutoNum type="arabicPeriod"/>
            </a:pPr>
            <a:r>
              <a:rPr sz="1600" dirty="0">
                <a:latin typeface="Huawei Sans" panose="020C0503030203020204" pitchFamily="34" charset="0"/>
              </a:rPr>
              <a:t>If PC1 wants to send a packet to the server, it sends the packet to the default gateway R2.</a:t>
            </a:r>
            <a:endParaRPr lang="en-US" altLang="zh-CN" sz="1600" dirty="0">
              <a:latin typeface="Huawei Sans" panose="020C0503030203020204" pitchFamily="34" charset="0"/>
            </a:endParaRPr>
          </a:p>
          <a:p>
            <a:pPr marL="235941" indent="-228600" algn="l" fontAlgn="ctr">
              <a:buFont typeface="+mj-lt"/>
              <a:buAutoNum type="arabicPeriod"/>
            </a:pPr>
            <a:r>
              <a:rPr sz="1600" dirty="0">
                <a:latin typeface="Huawei Sans" panose="020C0503030203020204" pitchFamily="34" charset="0"/>
              </a:rPr>
              <a:t>After receiving the packet, R2 checks the packet's information and finds that the packet should be forwarded to the optimal gateway R1 that is on the same network segment as PC1. R2 then sends a Redirect message to PC1 to instruct PC1 to send the packet to R1.</a:t>
            </a:r>
            <a:endParaRPr lang="en-US" altLang="zh-CN" sz="1600" dirty="0">
              <a:latin typeface="Huawei Sans" panose="020C0503030203020204" pitchFamily="34" charset="0"/>
            </a:endParaRPr>
          </a:p>
          <a:p>
            <a:pPr marL="235941" indent="-228600" algn="l" fontAlgn="ctr">
              <a:buFont typeface="+mj-lt"/>
              <a:buAutoNum type="arabicPeriod"/>
            </a:pPr>
            <a:r>
              <a:rPr sz="1600" dirty="0">
                <a:latin typeface="Huawei Sans" panose="020C0503030203020204" pitchFamily="34" charset="0"/>
              </a:rPr>
              <a:t>After receiving the Redirect message, PC1 sends the packet to R1, which then forwards the packet to the server.</a:t>
            </a: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4172345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F9222888-B523-462E-ABE6-05C99FA86068}"/>
              </a:ext>
            </a:extLst>
          </p:cNvPr>
          <p:cNvSpPr>
            <a:spLocks noGrp="1"/>
          </p:cNvSpPr>
          <p:nvPr>
            <p:ph type="body" sz="quarter" idx="10"/>
          </p:nvPr>
        </p:nvSpPr>
        <p:spPr bwMode="gray"/>
        <p:txBody>
          <a:bodyPr wrap="square">
            <a:noAutofit/>
          </a:bodyPr>
          <a:lstStyle/>
          <a:p>
            <a:pPr marL="401638" indent="-401638">
              <a:lnSpc>
                <a:spcPct val="135000"/>
              </a:lnSpc>
            </a:pPr>
            <a:r>
              <a:rPr dirty="0">
                <a:latin typeface="Huawei Sans" panose="020C0503030203020204" pitchFamily="34" charset="0"/>
              </a:rPr>
              <a:t>(Multiple) What are ICMPv6 message types?</a:t>
            </a:r>
            <a:endParaRPr lang="en-US" altLang="zh-CN" dirty="0">
              <a:latin typeface="Huawei Sans" panose="020C0503030203020204" pitchFamily="34" charset="0"/>
            </a:endParaRPr>
          </a:p>
          <a:p>
            <a:pPr marL="744537" lvl="1" indent="-342900">
              <a:lnSpc>
                <a:spcPct val="135000"/>
              </a:lnSpc>
              <a:buFont typeface="+mj-lt"/>
              <a:buAutoNum type="alphaUcPeriod"/>
            </a:pPr>
            <a:r>
              <a:rPr dirty="0">
                <a:latin typeface="Huawei Sans" panose="020C0503030203020204" pitchFamily="34" charset="0"/>
              </a:rPr>
              <a:t>Error messages</a:t>
            </a:r>
            <a:endParaRPr lang="en-US" altLang="zh-CN" dirty="0">
              <a:latin typeface="Huawei Sans" panose="020C0503030203020204" pitchFamily="34" charset="0"/>
            </a:endParaRPr>
          </a:p>
          <a:p>
            <a:pPr marL="744537" lvl="1" indent="-342900">
              <a:lnSpc>
                <a:spcPct val="135000"/>
              </a:lnSpc>
              <a:buFont typeface="+mj-lt"/>
              <a:buAutoNum type="alphaUcPeriod"/>
            </a:pPr>
            <a:r>
              <a:rPr dirty="0">
                <a:latin typeface="Huawei Sans" panose="020C0503030203020204" pitchFamily="34" charset="0"/>
              </a:rPr>
              <a:t>Informational messages</a:t>
            </a:r>
            <a:endParaRPr lang="en-US" altLang="zh-CN" dirty="0">
              <a:latin typeface="Huawei Sans" panose="020C0503030203020204" pitchFamily="34" charset="0"/>
            </a:endParaRPr>
          </a:p>
          <a:p>
            <a:pPr marL="744537" lvl="1" indent="-342900">
              <a:lnSpc>
                <a:spcPct val="135000"/>
              </a:lnSpc>
              <a:buFont typeface="+mj-lt"/>
              <a:buAutoNum type="alphaUcPeriod"/>
            </a:pPr>
            <a:r>
              <a:rPr dirty="0">
                <a:latin typeface="Huawei Sans" panose="020C0503030203020204" pitchFamily="34" charset="0"/>
              </a:rPr>
              <a:t>Other messages</a:t>
            </a:r>
            <a:endParaRPr lang="en-US" altLang="zh-CN" dirty="0">
              <a:latin typeface="Huawei Sans" panose="020C0503030203020204" pitchFamily="34" charset="0"/>
            </a:endParaRPr>
          </a:p>
          <a:p>
            <a:pPr marL="744537" lvl="1" indent="-342900">
              <a:lnSpc>
                <a:spcPct val="135000"/>
              </a:lnSpc>
              <a:buFont typeface="+mj-lt"/>
              <a:buAutoNum type="alphaUcPeriod"/>
            </a:pPr>
            <a:r>
              <a:rPr dirty="0">
                <a:latin typeface="Huawei Sans" panose="020C0503030203020204" pitchFamily="34" charset="0"/>
              </a:rPr>
              <a:t>Parameter messages</a:t>
            </a:r>
            <a:endParaRPr lang="en-US" altLang="zh-CN" dirty="0">
              <a:latin typeface="Huawei Sans" panose="020C0503030203020204" pitchFamily="34" charset="0"/>
            </a:endParaRPr>
          </a:p>
          <a:p>
            <a:pPr marL="401638" indent="-401638">
              <a:lnSpc>
                <a:spcPct val="135000"/>
              </a:lnSpc>
            </a:pPr>
            <a:r>
              <a:rPr dirty="0">
                <a:latin typeface="Huawei Sans" panose="020C0503030203020204" pitchFamily="34" charset="0"/>
              </a:rPr>
              <a:t>(Multiple) Which of the following messages are used to implement IPv6 address resolution?</a:t>
            </a:r>
            <a:endParaRPr lang="en-US" altLang="zh-CN" sz="2000" dirty="0">
              <a:latin typeface="Huawei Sans" panose="020C0503030203020204" pitchFamily="34" charset="0"/>
            </a:endParaRPr>
          </a:p>
          <a:p>
            <a:pPr marL="744537" lvl="1" indent="-342900">
              <a:lnSpc>
                <a:spcPct val="135000"/>
              </a:lnSpc>
              <a:buFont typeface="+mj-lt"/>
              <a:buAutoNum type="alphaUcPeriod"/>
            </a:pPr>
            <a:r>
              <a:rPr dirty="0">
                <a:latin typeface="Huawei Sans" panose="020C0503030203020204" pitchFamily="34" charset="0"/>
              </a:rPr>
              <a:t>RS</a:t>
            </a:r>
          </a:p>
          <a:p>
            <a:pPr marL="744537" lvl="1" indent="-342900">
              <a:lnSpc>
                <a:spcPct val="135000"/>
              </a:lnSpc>
              <a:buFont typeface="+mj-lt"/>
              <a:buAutoNum type="alphaUcPeriod"/>
            </a:pPr>
            <a:r>
              <a:rPr dirty="0">
                <a:latin typeface="Huawei Sans" panose="020C0503030203020204" pitchFamily="34" charset="0"/>
              </a:rPr>
              <a:t>RA</a:t>
            </a:r>
          </a:p>
          <a:p>
            <a:pPr marL="744537" lvl="1" indent="-342900">
              <a:lnSpc>
                <a:spcPct val="135000"/>
              </a:lnSpc>
              <a:buFont typeface="+mj-lt"/>
              <a:buAutoNum type="alphaUcPeriod"/>
            </a:pPr>
            <a:r>
              <a:rPr dirty="0">
                <a:latin typeface="Huawei Sans" panose="020C0503030203020204" pitchFamily="34" charset="0"/>
              </a:rPr>
              <a:t>NS</a:t>
            </a:r>
          </a:p>
          <a:p>
            <a:pPr marL="744537" lvl="1" indent="-342900">
              <a:lnSpc>
                <a:spcPct val="135000"/>
              </a:lnSpc>
              <a:buFont typeface="+mj-lt"/>
              <a:buAutoNum type="alphaUcPeriod"/>
            </a:pPr>
            <a:r>
              <a:rPr dirty="0">
                <a:latin typeface="Huawei Sans" panose="020C0503030203020204" pitchFamily="34" charset="0"/>
              </a:rPr>
              <a:t>NA</a:t>
            </a:r>
            <a:endParaRPr lang="en-US" altLang="zh-CN" dirty="0">
              <a:latin typeface="Huawei Sans" panose="020C0503030203020204" pitchFamily="34" charset="0"/>
            </a:endParaRPr>
          </a:p>
          <a:p>
            <a:pPr>
              <a:lnSpc>
                <a:spcPct val="1350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31252278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bwMode="gray">
          <a:prstGeom prst="rect">
            <a:avLst/>
          </a:prstGeom>
        </p:spPr>
        <p:txBody>
          <a:bodyPr wrap="square">
            <a:noAutofit/>
          </a:bodyPr>
          <a:lstStyle/>
          <a:p>
            <a:r>
              <a:rPr sz="2000">
                <a:latin typeface="Huawei Sans" panose="020C0503030203020204" pitchFamily="34" charset="0"/>
              </a:rPr>
              <a:t>ICMPv6 is a basic IPv6 protocol that uses error or informational messages to report errors or information generated during packet processing. Error messages are used to report errors that occur during IPv6 packet forwarding, such as destination unreachable and timeout; informational messages are used to implement various functions, such as router discovery, DAD, and multicast member management.</a:t>
            </a:r>
            <a:endParaRPr lang="en-US" altLang="zh-CN" sz="2000" dirty="0">
              <a:latin typeface="Huawei Sans" panose="020C0503030203020204" pitchFamily="34" charset="0"/>
            </a:endParaRPr>
          </a:p>
          <a:p>
            <a:r>
              <a:rPr sz="2000">
                <a:latin typeface="Huawei Sans" panose="020C0503030203020204" pitchFamily="34" charset="0"/>
              </a:rPr>
              <a:t>NDP is implemented using five ICMPv6 informational messages. RS and RA messages are used to implement router discovery, gateway discovery, and address autoconfiguration; NS and NA messages are used to resolve link-layer addresses of neighbors and detect duplicate addresses; Redirect messages are used to implement redirection.</a:t>
            </a:r>
            <a:endParaRPr lang="en-US" altLang="zh-CN" sz="2000" dirty="0">
              <a:latin typeface="Huawei Sans" panose="020C0503030203020204" pitchFamily="34" charset="0"/>
            </a:endParaRPr>
          </a:p>
          <a:p>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16569958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6125250"/>
      </p:ext>
    </p:extLst>
  </p:cSld>
  <p:clrMapOvr>
    <a:masterClrMapping/>
  </p:clrMapOvr>
  <p:transition advClick="0" advTm="8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bwMode="gray"/>
        <p:txBody>
          <a:bodyPr wrap="square">
            <a:noAutofit/>
          </a:bodyPr>
          <a:lstStyle/>
          <a:p>
            <a:r>
              <a:rPr dirty="0">
                <a:latin typeface="Huawei Sans" panose="020C0503030203020204" pitchFamily="34" charset="0"/>
              </a:rPr>
              <a:t>On completion of this course, you will be able to:</a:t>
            </a:r>
          </a:p>
          <a:p>
            <a:pPr marL="654050" lvl="1" indent="-325438"/>
            <a:r>
              <a:rPr dirty="0">
                <a:latin typeface="Huawei Sans" panose="020C0503030203020204" pitchFamily="34" charset="0"/>
              </a:rPr>
              <a:t>Describe the functions of ICMPv6.</a:t>
            </a:r>
          </a:p>
          <a:p>
            <a:pPr marL="654050" lvl="1" indent="-325438"/>
            <a:r>
              <a:rPr dirty="0">
                <a:latin typeface="Huawei Sans" panose="020C0503030203020204" pitchFamily="34" charset="0"/>
              </a:rPr>
              <a:t>Describe the ICMPv6 message format.</a:t>
            </a:r>
          </a:p>
          <a:p>
            <a:pPr marL="654050" lvl="1" indent="-325438"/>
            <a:r>
              <a:rPr dirty="0">
                <a:latin typeface="Huawei Sans" panose="020C0503030203020204" pitchFamily="34" charset="0"/>
              </a:rPr>
              <a:t>Describe ICMPv6 message types.</a:t>
            </a:r>
            <a:endParaRPr lang="zh-CN" altLang="en-US" dirty="0">
              <a:latin typeface="Huawei Sans" panose="020C0503030203020204" pitchFamily="34" charset="0"/>
            </a:endParaRPr>
          </a:p>
          <a:p>
            <a:pPr marL="654050" lvl="1" indent="-325438"/>
            <a:r>
              <a:rPr dirty="0">
                <a:latin typeface="Huawei Sans" panose="020C0503030203020204" pitchFamily="34" charset="0"/>
              </a:rPr>
              <a:t>Describe the functions of NDP.</a:t>
            </a:r>
            <a:endParaRPr lang="zh-CN" altLang="en-US" dirty="0">
              <a:latin typeface="Huawei Sans" panose="020C0503030203020204" pitchFamily="34" charset="0"/>
            </a:endParaRPr>
          </a:p>
          <a:p>
            <a:pPr lvl="1"/>
            <a:endParaRPr lang="en-US" altLang="zh-CN" dirty="0">
              <a:latin typeface="Huawei Sans" panose="020C0503030203020204" pitchFamily="34" charset="0"/>
            </a:endParaRPr>
          </a:p>
        </p:txBody>
      </p:sp>
    </p:spTree>
    <p:extLst>
      <p:ext uri="{BB962C8B-B14F-4D97-AF65-F5344CB8AC3E}">
        <p14:creationId xmlns:p14="http://schemas.microsoft.com/office/powerpoint/2010/main" val="3087044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b="1" dirty="0">
                <a:latin typeface="Huawei Sans" panose="020C0503030203020204" pitchFamily="34" charset="0"/>
              </a:rPr>
              <a:t>ICMPv6 Introduction</a:t>
            </a:r>
            <a:endParaRPr lang="en-US" altLang="zh-CN" b="1" dirty="0">
              <a:latin typeface="Huawei Sans" panose="020C0503030203020204" pitchFamily="34" charset="0"/>
            </a:endParaRPr>
          </a:p>
          <a:p>
            <a:pPr marL="777875" lvl="1" indent="-301625">
              <a:buFont typeface="Huawei Sans" panose="020C0503030203020204" pitchFamily="34" charset="0"/>
              <a:buChar char="▪"/>
            </a:pPr>
            <a:r>
              <a:rPr b="1" dirty="0">
                <a:latin typeface="Huawei Sans" panose="020C0503030203020204" pitchFamily="34" charset="0"/>
              </a:rPr>
              <a:t>ICMPv6 Overview</a:t>
            </a:r>
            <a:endParaRPr lang="en-US" altLang="zh-CN" b="1" dirty="0">
              <a:latin typeface="Huawei Sans" panose="020C0503030203020204" pitchFamily="34" charset="0"/>
            </a:endParaRPr>
          </a:p>
          <a:p>
            <a:pPr marL="777875" lvl="1" indent="-301625"/>
            <a:r>
              <a:rPr dirty="0">
                <a:solidFill>
                  <a:schemeClr val="bg1">
                    <a:lumMod val="50000"/>
                  </a:schemeClr>
                </a:solidFill>
                <a:latin typeface="Huawei Sans" panose="020C0503030203020204" pitchFamily="34" charset="0"/>
              </a:rPr>
              <a:t>ICMPv6 Message Format</a:t>
            </a:r>
            <a:endParaRPr lang="en-US" altLang="zh-CN" dirty="0">
              <a:solidFill>
                <a:schemeClr val="bg1">
                  <a:lumMod val="50000"/>
                </a:schemeClr>
              </a:solidFill>
              <a:latin typeface="Huawei Sans" panose="020C0503030203020204" pitchFamily="34" charset="0"/>
            </a:endParaRPr>
          </a:p>
          <a:p>
            <a:pPr marL="777875" lvl="1" indent="-301625"/>
            <a:r>
              <a:rPr dirty="0">
                <a:solidFill>
                  <a:schemeClr val="bg1">
                    <a:lumMod val="50000"/>
                  </a:schemeClr>
                </a:solidFill>
                <a:latin typeface="Huawei Sans" panose="020C0503030203020204" pitchFamily="34" charset="0"/>
              </a:rPr>
              <a:t>ICMPv6 Message Types and Functions</a:t>
            </a:r>
            <a:endParaRPr lang="en-US" altLang="zh-CN" dirty="0">
              <a:solidFill>
                <a:schemeClr val="bg1">
                  <a:lumMod val="50000"/>
                </a:schemeClr>
              </a:solidFill>
              <a:latin typeface="Huawei Sans" panose="020C0503030203020204" pitchFamily="34" charset="0"/>
            </a:endParaRPr>
          </a:p>
          <a:p>
            <a:r>
              <a:rPr dirty="0">
                <a:solidFill>
                  <a:schemeClr val="bg1">
                    <a:lumMod val="50000"/>
                  </a:schemeClr>
                </a:solidFill>
                <a:latin typeface="Huawei Sans" panose="020C0503030203020204" pitchFamily="34" charset="0"/>
              </a:rPr>
              <a:t>NDP Introduction</a:t>
            </a:r>
            <a:endParaRPr lang="zh-CN" alt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4224588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buNone/>
            </a:pPr>
            <a:r>
              <a:rPr sz="2000" dirty="0">
                <a:latin typeface="Huawei Sans" panose="020C0503030203020204" pitchFamily="34" charset="0"/>
              </a:rPr>
              <a:t>ICMP is an auxiliary protocol of IP.</a:t>
            </a: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ICMP</a:t>
            </a:r>
            <a:endParaRPr lang="zh-CN" altLang="en-US" dirty="0">
              <a:latin typeface="Huawei Sans" panose="020C0503030203020204" pitchFamily="34" charset="0"/>
            </a:endParaRPr>
          </a:p>
        </p:txBody>
      </p:sp>
      <p:sp>
        <p:nvSpPr>
          <p:cNvPr id="22" name="梯形 2"/>
          <p:cNvSpPr/>
          <p:nvPr/>
        </p:nvSpPr>
        <p:spPr bwMode="gray">
          <a:xfrm>
            <a:off x="6944776" y="2423052"/>
            <a:ext cx="3793073" cy="373553"/>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0 w 6916906"/>
              <a:gd name="connsiteY0" fmla="*/ 726885 h 726885"/>
              <a:gd name="connsiteX1" fmla="*/ 1804458 w 6916906"/>
              <a:gd name="connsiteY1" fmla="*/ -1 h 726885"/>
              <a:gd name="connsiteX2" fmla="*/ 6916906 w 6916906"/>
              <a:gd name="connsiteY2" fmla="*/ 34891 h 726885"/>
              <a:gd name="connsiteX3" fmla="*/ 6840000 w 6916906"/>
              <a:gd name="connsiteY3" fmla="*/ 726885 h 726885"/>
              <a:gd name="connsiteX4" fmla="*/ 0 w 6916906"/>
              <a:gd name="connsiteY4" fmla="*/ 726885 h 726885"/>
              <a:gd name="connsiteX0" fmla="*/ 0 w 6916906"/>
              <a:gd name="connsiteY0" fmla="*/ 691994 h 691994"/>
              <a:gd name="connsiteX1" fmla="*/ 3366205 w 6916906"/>
              <a:gd name="connsiteY1" fmla="*/ 28877 h 691994"/>
              <a:gd name="connsiteX2" fmla="*/ 6916906 w 6916906"/>
              <a:gd name="connsiteY2" fmla="*/ 0 h 691994"/>
              <a:gd name="connsiteX3" fmla="*/ 6840000 w 6916906"/>
              <a:gd name="connsiteY3" fmla="*/ 691994 h 691994"/>
              <a:gd name="connsiteX4" fmla="*/ 0 w 6916906"/>
              <a:gd name="connsiteY4" fmla="*/ 691994 h 691994"/>
              <a:gd name="connsiteX0" fmla="*/ 0 w 6916906"/>
              <a:gd name="connsiteY0" fmla="*/ 691994 h 691994"/>
              <a:gd name="connsiteX1" fmla="*/ 3359502 w 6916906"/>
              <a:gd name="connsiteY1" fmla="*/ 14706 h 691994"/>
              <a:gd name="connsiteX2" fmla="*/ 6916906 w 6916906"/>
              <a:gd name="connsiteY2" fmla="*/ 0 h 691994"/>
              <a:gd name="connsiteX3" fmla="*/ 6840000 w 6916906"/>
              <a:gd name="connsiteY3" fmla="*/ 691994 h 691994"/>
              <a:gd name="connsiteX4" fmla="*/ 0 w 6916906"/>
              <a:gd name="connsiteY4" fmla="*/ 691994 h 691994"/>
              <a:gd name="connsiteX0" fmla="*/ 0 w 9132350"/>
              <a:gd name="connsiteY0" fmla="*/ 691994 h 691994"/>
              <a:gd name="connsiteX1" fmla="*/ 3359502 w 9132350"/>
              <a:gd name="connsiteY1" fmla="*/ 14706 h 691994"/>
              <a:gd name="connsiteX2" fmla="*/ 6916906 w 9132350"/>
              <a:gd name="connsiteY2" fmla="*/ 0 h 691994"/>
              <a:gd name="connsiteX3" fmla="*/ 9132350 w 9132350"/>
              <a:gd name="connsiteY3" fmla="*/ 677823 h 691994"/>
              <a:gd name="connsiteX4" fmla="*/ 0 w 9132350"/>
              <a:gd name="connsiteY4" fmla="*/ 691994 h 691994"/>
              <a:gd name="connsiteX0" fmla="*/ 0 w 9132350"/>
              <a:gd name="connsiteY0" fmla="*/ 680382 h 680382"/>
              <a:gd name="connsiteX1" fmla="*/ 3359502 w 9132350"/>
              <a:gd name="connsiteY1" fmla="*/ 3094 h 680382"/>
              <a:gd name="connsiteX2" fmla="*/ 7245609 w 9132350"/>
              <a:gd name="connsiteY2" fmla="*/ 0 h 680382"/>
              <a:gd name="connsiteX3" fmla="*/ 9132350 w 9132350"/>
              <a:gd name="connsiteY3" fmla="*/ 666211 h 680382"/>
              <a:gd name="connsiteX4" fmla="*/ 0 w 9132350"/>
              <a:gd name="connsiteY4" fmla="*/ 680382 h 680382"/>
              <a:gd name="connsiteX0" fmla="*/ 0 w 9132350"/>
              <a:gd name="connsiteY0" fmla="*/ 683094 h 683094"/>
              <a:gd name="connsiteX1" fmla="*/ 3214260 w 9132350"/>
              <a:gd name="connsiteY1" fmla="*/ 0 h 683094"/>
              <a:gd name="connsiteX2" fmla="*/ 7245609 w 9132350"/>
              <a:gd name="connsiteY2" fmla="*/ 2712 h 683094"/>
              <a:gd name="connsiteX3" fmla="*/ 9132350 w 9132350"/>
              <a:gd name="connsiteY3" fmla="*/ 668923 h 683094"/>
              <a:gd name="connsiteX4" fmla="*/ 0 w 9132350"/>
              <a:gd name="connsiteY4" fmla="*/ 683094 h 683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2350" h="683094">
                <a:moveTo>
                  <a:pt x="0" y="683094"/>
                </a:moveTo>
                <a:lnTo>
                  <a:pt x="3214260" y="0"/>
                </a:lnTo>
                <a:lnTo>
                  <a:pt x="7245609" y="2712"/>
                </a:lnTo>
                <a:lnTo>
                  <a:pt x="9132350" y="668923"/>
                </a:lnTo>
                <a:lnTo>
                  <a:pt x="0" y="683094"/>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13" name="组合 12"/>
          <p:cNvGrpSpPr/>
          <p:nvPr/>
        </p:nvGrpSpPr>
        <p:grpSpPr bwMode="gray">
          <a:xfrm>
            <a:off x="1202704" y="3964467"/>
            <a:ext cx="4472391" cy="1223691"/>
            <a:chOff x="1202704" y="4202079"/>
            <a:chExt cx="4472391" cy="1223691"/>
          </a:xfrm>
        </p:grpSpPr>
        <p:pic>
          <p:nvPicPr>
            <p:cNvPr id="27" name="图片 26"/>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964369" y="4363980"/>
              <a:ext cx="1710726" cy="1061790"/>
            </a:xfrm>
            <a:prstGeom prst="rect">
              <a:avLst/>
            </a:prstGeom>
          </p:spPr>
        </p:pic>
        <p:grpSp>
          <p:nvGrpSpPr>
            <p:cNvPr id="6" name="Group 14"/>
            <p:cNvGrpSpPr>
              <a:grpSpLocks/>
            </p:cNvGrpSpPr>
            <p:nvPr/>
          </p:nvGrpSpPr>
          <p:grpSpPr bwMode="gray">
            <a:xfrm>
              <a:off x="2066800" y="4398300"/>
              <a:ext cx="1800000" cy="892513"/>
              <a:chOff x="2132013" y="2529856"/>
              <a:chExt cx="1800000" cy="892640"/>
            </a:xfrm>
          </p:grpSpPr>
          <p:cxnSp>
            <p:nvCxnSpPr>
              <p:cNvPr id="11" name="直接箭头连接符 16"/>
              <p:cNvCxnSpPr>
                <a:cxnSpLocks noChangeShapeType="1"/>
              </p:cNvCxnSpPr>
              <p:nvPr/>
            </p:nvCxnSpPr>
            <p:spPr bwMode="gray">
              <a:xfrm flipV="1">
                <a:off x="2132013" y="2873684"/>
                <a:ext cx="1800000" cy="0"/>
              </a:xfrm>
              <a:prstGeom prst="straightConnector1">
                <a:avLst/>
              </a:prstGeom>
              <a:noFill/>
              <a:ln w="28575" algn="ctr">
                <a:solidFill>
                  <a:srgbClr val="00B0F0"/>
                </a:solidFill>
                <a:round/>
                <a:headEnd/>
                <a:tailEnd type="arrow" w="med" len="med"/>
              </a:ln>
              <a:extLst>
                <a:ext uri="{909E8E84-426E-40DD-AFC4-6F175D3DCCD1}">
                  <a14:hiddenFill xmlns:a14="http://schemas.microsoft.com/office/drawing/2010/main">
                    <a:noFill/>
                  </a14:hiddenFill>
                </a:ext>
              </a:extLst>
            </p:spPr>
          </p:cxnSp>
          <p:sp>
            <p:nvSpPr>
              <p:cNvPr id="12" name="TextBox 19"/>
              <p:cNvSpPr txBox="1">
                <a:spLocks noChangeArrowheads="1"/>
              </p:cNvSpPr>
              <p:nvPr/>
            </p:nvSpPr>
            <p:spPr bwMode="gray">
              <a:xfrm>
                <a:off x="2590511" y="2529856"/>
                <a:ext cx="893193" cy="3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fontAlgn="ctr"/>
                <a:r>
                  <a:rPr sz="1400">
                    <a:latin typeface="Huawei Sans" panose="020C0503030203020204" pitchFamily="34" charset="0"/>
                  </a:rPr>
                  <a:t>Message</a:t>
                </a:r>
                <a:endParaRPr lang="zh-CN" altLang="en-US" sz="1400" dirty="0">
                  <a:latin typeface="Huawei Sans" panose="020C0503030203020204" pitchFamily="34" charset="0"/>
                  <a:ea typeface="+mn-ea"/>
                </a:endParaRPr>
              </a:p>
            </p:txBody>
          </p:sp>
          <p:cxnSp>
            <p:nvCxnSpPr>
              <p:cNvPr id="14" name="直接箭头连接符 16"/>
              <p:cNvCxnSpPr>
                <a:cxnSpLocks noChangeShapeType="1"/>
              </p:cNvCxnSpPr>
              <p:nvPr/>
            </p:nvCxnSpPr>
            <p:spPr bwMode="gray">
              <a:xfrm flipH="1" flipV="1">
                <a:off x="2132013" y="3114675"/>
                <a:ext cx="1800000" cy="0"/>
              </a:xfrm>
              <a:prstGeom prst="straightConnector1">
                <a:avLst/>
              </a:prstGeom>
              <a:noFill/>
              <a:ln w="28575" algn="ctr">
                <a:solidFill>
                  <a:srgbClr val="00B0F0"/>
                </a:solidFill>
                <a:round/>
                <a:headEnd/>
                <a:tailEnd type="arrow" w="med" len="med"/>
              </a:ln>
              <a:extLst>
                <a:ext uri="{909E8E84-426E-40DD-AFC4-6F175D3DCCD1}">
                  <a14:hiddenFill xmlns:a14="http://schemas.microsoft.com/office/drawing/2010/main">
                    <a:noFill/>
                  </a14:hiddenFill>
                </a:ext>
              </a:extLst>
            </p:spPr>
          </p:cxnSp>
          <p:sp>
            <p:nvSpPr>
              <p:cNvPr id="25" name="TextBox 19"/>
              <p:cNvSpPr txBox="1">
                <a:spLocks noChangeArrowheads="1"/>
              </p:cNvSpPr>
              <p:nvPr/>
            </p:nvSpPr>
            <p:spPr bwMode="gray">
              <a:xfrm>
                <a:off x="2590511" y="3114675"/>
                <a:ext cx="893193" cy="3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fontAlgn="ctr"/>
                <a:r>
                  <a:rPr sz="1400" dirty="0">
                    <a:latin typeface="Huawei Sans" panose="020C0503030203020204" pitchFamily="34" charset="0"/>
                  </a:rPr>
                  <a:t>Message</a:t>
                </a:r>
                <a:endParaRPr lang="zh-CN" altLang="en-US" sz="1400" dirty="0">
                  <a:latin typeface="Huawei Sans" panose="020C0503030203020204" pitchFamily="34" charset="0"/>
                  <a:ea typeface="+mn-ea"/>
                </a:endParaRPr>
              </a:p>
            </p:txBody>
          </p:sp>
        </p:grpSp>
        <p:sp>
          <p:nvSpPr>
            <p:cNvPr id="7" name="Text Box 62"/>
            <p:cNvSpPr txBox="1">
              <a:spLocks noChangeArrowheads="1"/>
            </p:cNvSpPr>
            <p:nvPr/>
          </p:nvSpPr>
          <p:spPr bwMode="gray">
            <a:xfrm>
              <a:off x="1202704" y="5066118"/>
              <a:ext cx="54213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fontAlgn="ctr" hangingPunct="1"/>
              <a:r>
                <a:rPr sz="1600">
                  <a:latin typeface="Huawei Sans" panose="020C0503030203020204" pitchFamily="34" charset="0"/>
                </a:rPr>
                <a:t>PC1</a:t>
              </a:r>
              <a:endParaRPr lang="zh-CN" altLang="en-US" sz="1600" dirty="0">
                <a:latin typeface="Huawei Sans" panose="020C0503030203020204" pitchFamily="34" charset="0"/>
                <a:ea typeface="+mn-ea"/>
              </a:endParaRPr>
            </a:p>
          </p:txBody>
        </p:sp>
        <p:pic>
          <p:nvPicPr>
            <p:cNvPr id="8" name="图片 7" descr="PC.png"/>
            <p:cNvPicPr>
              <a:picLocks noChangeAspect="1"/>
            </p:cNvPicPr>
            <p:nvPr/>
          </p:nvPicPr>
          <p:blipFill>
            <a:blip r:embed="rId4" cstate="print"/>
            <a:stretch>
              <a:fillRect/>
            </a:stretch>
          </p:blipFill>
          <p:spPr bwMode="gray">
            <a:xfrm>
              <a:off x="4806599" y="4816548"/>
              <a:ext cx="703125" cy="540000"/>
            </a:xfrm>
            <a:prstGeom prst="rect">
              <a:avLst/>
            </a:prstGeom>
          </p:spPr>
        </p:pic>
        <p:pic>
          <p:nvPicPr>
            <p:cNvPr id="9" name="图片 8" descr="PC.png"/>
            <p:cNvPicPr>
              <a:picLocks noChangeAspect="1"/>
            </p:cNvPicPr>
            <p:nvPr/>
          </p:nvPicPr>
          <p:blipFill>
            <a:blip r:embed="rId4" cstate="print"/>
            <a:stretch>
              <a:fillRect/>
            </a:stretch>
          </p:blipFill>
          <p:spPr bwMode="gray">
            <a:xfrm>
              <a:off x="1233614" y="4546548"/>
              <a:ext cx="703125" cy="540000"/>
            </a:xfrm>
            <a:prstGeom prst="rect">
              <a:avLst/>
            </a:prstGeom>
          </p:spPr>
        </p:pic>
        <p:pic>
          <p:nvPicPr>
            <p:cNvPr id="10" name="图片 9" descr="交换机.png"/>
            <p:cNvPicPr>
              <a:picLocks noChangeAspect="1"/>
            </p:cNvPicPr>
            <p:nvPr/>
          </p:nvPicPr>
          <p:blipFill>
            <a:blip r:embed="rId5" cstate="print"/>
            <a:stretch>
              <a:fillRect/>
            </a:stretch>
          </p:blipFill>
          <p:spPr bwMode="gray">
            <a:xfrm>
              <a:off x="4662869" y="4202079"/>
              <a:ext cx="660000" cy="540000"/>
            </a:xfrm>
            <a:prstGeom prst="rect">
              <a:avLst/>
            </a:prstGeom>
          </p:spPr>
        </p:pic>
      </p:grpSp>
      <p:graphicFrame>
        <p:nvGraphicFramePr>
          <p:cNvPr id="20" name="表格 19"/>
          <p:cNvGraphicFramePr>
            <a:graphicFrameLocks noGrp="1"/>
          </p:cNvGraphicFramePr>
          <p:nvPr>
            <p:extLst>
              <p:ext uri="{D42A27DB-BD31-4B8C-83A1-F6EECF244321}">
                <p14:modId xmlns:p14="http://schemas.microsoft.com/office/powerpoint/2010/main" val="1896959436"/>
              </p:ext>
            </p:extLst>
          </p:nvPr>
        </p:nvGraphicFramePr>
        <p:xfrm>
          <a:off x="6944777" y="2796606"/>
          <a:ext cx="3793073" cy="720000"/>
        </p:xfrm>
        <a:graphic>
          <a:graphicData uri="http://schemas.openxmlformats.org/drawingml/2006/table">
            <a:tbl>
              <a:tblPr firstRow="1" bandRow="1">
                <a:tableStyleId>{2D5ABB26-0587-4C30-8999-92F81FD0307C}</a:tableStyleId>
              </a:tblPr>
              <a:tblGrid>
                <a:gridCol w="948268">
                  <a:extLst>
                    <a:ext uri="{9D8B030D-6E8A-4147-A177-3AD203B41FA5}">
                      <a16:colId xmlns:a16="http://schemas.microsoft.com/office/drawing/2014/main" val="20000"/>
                    </a:ext>
                  </a:extLst>
                </a:gridCol>
                <a:gridCol w="948268">
                  <a:extLst>
                    <a:ext uri="{9D8B030D-6E8A-4147-A177-3AD203B41FA5}">
                      <a16:colId xmlns:a16="http://schemas.microsoft.com/office/drawing/2014/main" val="20001"/>
                    </a:ext>
                  </a:extLst>
                </a:gridCol>
                <a:gridCol w="1896537">
                  <a:extLst>
                    <a:ext uri="{9D8B030D-6E8A-4147-A177-3AD203B41FA5}">
                      <a16:colId xmlns:a16="http://schemas.microsoft.com/office/drawing/2014/main" val="20002"/>
                    </a:ext>
                  </a:extLst>
                </a:gridCol>
              </a:tblGrid>
              <a:tr h="360000">
                <a:tc>
                  <a:txBody>
                    <a:bodyPr/>
                    <a:lstStyle/>
                    <a:p>
                      <a:pPr algn="ctr" fontAlgn="ctr"/>
                      <a:r>
                        <a:rPr sz="1400" b="1" dirty="0">
                          <a:latin typeface="Huawei Sans" panose="020C0503030203020204" pitchFamily="34" charset="0"/>
                        </a:rPr>
                        <a:t>Type</a:t>
                      </a:r>
                      <a:endParaRPr lang="zh-CN" altLang="en-US" sz="1400" b="1" dirty="0">
                        <a:latin typeface="Huawei Sans" panose="020C0503030203020204" pitchFamily="34" charset="0"/>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sz="1400" b="1">
                          <a:solidFill>
                            <a:schemeClr val="tx1"/>
                          </a:solidFill>
                          <a:latin typeface="Huawei Sans" panose="020C0503030203020204" pitchFamily="34" charset="0"/>
                        </a:rPr>
                        <a:t>Code</a:t>
                      </a:r>
                      <a:endParaRPr lang="zh-CN" altLang="en-US" sz="1400" b="1" kern="1200" dirty="0">
                        <a:solidFill>
                          <a:schemeClr val="tx1"/>
                        </a:solidFill>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sz="1400">
                          <a:latin typeface="Huawei Sans" panose="020C0503030203020204" pitchFamily="34" charset="0"/>
                        </a:rPr>
                        <a:t>Checksum</a:t>
                      </a:r>
                      <a:endParaRPr lang="zh-CN" altLang="en-US" sz="1400" b="0" dirty="0">
                        <a:latin typeface="Huawei Sans" panose="020C0503030203020204" pitchFamily="34" charset="0"/>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0"/>
                  </a:ext>
                </a:extLst>
              </a:tr>
              <a:tr h="360000">
                <a:tc gridSpan="3">
                  <a:txBody>
                    <a:bodyPr/>
                    <a:lstStyle/>
                    <a:p>
                      <a:pPr algn="ctr" fontAlgn="ctr"/>
                      <a:r>
                        <a:rPr sz="1400" dirty="0">
                          <a:latin typeface="Huawei Sans" panose="020C0503030203020204" pitchFamily="34" charset="0"/>
                        </a:rPr>
                        <a:t>ICMP message content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bl>
          </a:graphicData>
        </a:graphic>
      </p:graphicFrame>
      <p:graphicFrame>
        <p:nvGraphicFramePr>
          <p:cNvPr id="21" name="表格 20"/>
          <p:cNvGraphicFramePr>
            <a:graphicFrameLocks noGrp="1"/>
          </p:cNvGraphicFramePr>
          <p:nvPr>
            <p:extLst>
              <p:ext uri="{D42A27DB-BD31-4B8C-83A1-F6EECF244321}">
                <p14:modId xmlns:p14="http://schemas.microsoft.com/office/powerpoint/2010/main" val="3678693473"/>
              </p:ext>
            </p:extLst>
          </p:nvPr>
        </p:nvGraphicFramePr>
        <p:xfrm>
          <a:off x="5931006" y="1965167"/>
          <a:ext cx="5424439" cy="518160"/>
        </p:xfrm>
        <a:graphic>
          <a:graphicData uri="http://schemas.openxmlformats.org/drawingml/2006/table">
            <a:tbl>
              <a:tblPr firstRow="1" bandRow="1">
                <a:tableStyleId>{F5AB1C69-6EDB-4FF4-983F-18BD219EF322}</a:tableStyleId>
              </a:tblPr>
              <a:tblGrid>
                <a:gridCol w="1356110">
                  <a:extLst>
                    <a:ext uri="{9D8B030D-6E8A-4147-A177-3AD203B41FA5}">
                      <a16:colId xmlns:a16="http://schemas.microsoft.com/office/drawing/2014/main" val="20000"/>
                    </a:ext>
                  </a:extLst>
                </a:gridCol>
                <a:gridCol w="1017082">
                  <a:extLst>
                    <a:ext uri="{9D8B030D-6E8A-4147-A177-3AD203B41FA5}">
                      <a16:colId xmlns:a16="http://schemas.microsoft.com/office/drawing/2014/main" val="20001"/>
                    </a:ext>
                  </a:extLst>
                </a:gridCol>
                <a:gridCol w="1695137">
                  <a:extLst>
                    <a:ext uri="{9D8B030D-6E8A-4147-A177-3AD203B41FA5}">
                      <a16:colId xmlns:a16="http://schemas.microsoft.com/office/drawing/2014/main" val="20002"/>
                    </a:ext>
                  </a:extLst>
                </a:gridCol>
                <a:gridCol w="1356110">
                  <a:extLst>
                    <a:ext uri="{9D8B030D-6E8A-4147-A177-3AD203B41FA5}">
                      <a16:colId xmlns:a16="http://schemas.microsoft.com/office/drawing/2014/main" val="20003"/>
                    </a:ext>
                  </a:extLst>
                </a:gridCol>
              </a:tblGrid>
              <a:tr h="494569">
                <a:tc>
                  <a:txBody>
                    <a:bodyPr/>
                    <a:lstStyle/>
                    <a:p>
                      <a:pPr algn="ctr" fontAlgn="ctr"/>
                      <a:r>
                        <a:rPr sz="1400">
                          <a:solidFill>
                            <a:schemeClr val="tx1"/>
                          </a:solidFill>
                          <a:latin typeface="Huawei Sans" panose="020C0503030203020204" pitchFamily="34" charset="0"/>
                        </a:rPr>
                        <a:t>Ethernet header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sz="1400">
                          <a:solidFill>
                            <a:schemeClr val="tx1"/>
                          </a:solidFill>
                          <a:latin typeface="Huawei Sans" panose="020C0503030203020204" pitchFamily="34" charset="0"/>
                        </a:rPr>
                        <a:t>IP header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sz="1400" b="1">
                          <a:solidFill>
                            <a:schemeClr val="tx1"/>
                          </a:solidFill>
                          <a:latin typeface="Huawei Sans" panose="020C0503030203020204" pitchFamily="34" charset="0"/>
                        </a:rPr>
                        <a:t>ICMP message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sz="1400" dirty="0">
                          <a:solidFill>
                            <a:schemeClr val="tx1"/>
                          </a:solidFill>
                          <a:latin typeface="Huawei Sans" panose="020C0503030203020204" pitchFamily="34" charset="0"/>
                        </a:rPr>
                        <a:t>Ethernet trailer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graphicFrame>
        <p:nvGraphicFramePr>
          <p:cNvPr id="23" name="表格 22"/>
          <p:cNvGraphicFramePr>
            <a:graphicFrameLocks noGrp="1"/>
          </p:cNvGraphicFramePr>
          <p:nvPr>
            <p:extLst>
              <p:ext uri="{D42A27DB-BD31-4B8C-83A1-F6EECF244321}">
                <p14:modId xmlns:p14="http://schemas.microsoft.com/office/powerpoint/2010/main" val="2785516990"/>
              </p:ext>
            </p:extLst>
          </p:nvPr>
        </p:nvGraphicFramePr>
        <p:xfrm>
          <a:off x="6944777" y="3665365"/>
          <a:ext cx="3793073" cy="2678769"/>
        </p:xfrm>
        <a:graphic>
          <a:graphicData uri="http://schemas.openxmlformats.org/drawingml/2006/table">
            <a:tbl>
              <a:tblPr firstRow="1" bandRow="1">
                <a:tableStyleId>{2D5ABB26-0587-4C30-8999-92F81FD0307C}</a:tableStyleId>
              </a:tblPr>
              <a:tblGrid>
                <a:gridCol w="948268">
                  <a:extLst>
                    <a:ext uri="{9D8B030D-6E8A-4147-A177-3AD203B41FA5}">
                      <a16:colId xmlns:a16="http://schemas.microsoft.com/office/drawing/2014/main" val="20000"/>
                    </a:ext>
                  </a:extLst>
                </a:gridCol>
                <a:gridCol w="948268">
                  <a:extLst>
                    <a:ext uri="{9D8B030D-6E8A-4147-A177-3AD203B41FA5}">
                      <a16:colId xmlns:a16="http://schemas.microsoft.com/office/drawing/2014/main" val="20001"/>
                    </a:ext>
                  </a:extLst>
                </a:gridCol>
                <a:gridCol w="1896537">
                  <a:extLst>
                    <a:ext uri="{9D8B030D-6E8A-4147-A177-3AD203B41FA5}">
                      <a16:colId xmlns:a16="http://schemas.microsoft.com/office/drawing/2014/main" val="20002"/>
                    </a:ext>
                  </a:extLst>
                </a:gridCol>
              </a:tblGrid>
              <a:tr h="331893">
                <a:tc>
                  <a:txBody>
                    <a:bodyPr/>
                    <a:lstStyle/>
                    <a:p>
                      <a:pPr marL="0" algn="ctr" defTabSz="914400" rtl="0" eaLnBrk="1" fontAlgn="ctr" latinLnBrk="0" hangingPunct="1"/>
                      <a:r>
                        <a:rPr sz="1400" b="1" dirty="0">
                          <a:solidFill>
                            <a:schemeClr val="bg1"/>
                          </a:solidFill>
                          <a:latin typeface="Huawei Sans" panose="020C0503030203020204" pitchFamily="34" charset="0"/>
                        </a:rPr>
                        <a:t>Type</a:t>
                      </a:r>
                      <a:endParaRPr lang="zh-CN" altLang="en-US" sz="1400" b="1" kern="1200" dirty="0">
                        <a:solidFill>
                          <a:schemeClr val="bg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algn="ctr" defTabSz="914400" rtl="0" eaLnBrk="1" fontAlgn="ctr" latinLnBrk="0" hangingPunct="1"/>
                      <a:r>
                        <a:rPr sz="1400" b="1">
                          <a:solidFill>
                            <a:schemeClr val="bg1"/>
                          </a:solidFill>
                          <a:latin typeface="Huawei Sans" panose="020C0503030203020204" pitchFamily="34" charset="0"/>
                        </a:rPr>
                        <a:t>Code</a:t>
                      </a:r>
                      <a:endParaRPr lang="zh-CN" altLang="en-US" sz="1400" b="1" kern="1200" dirty="0">
                        <a:solidFill>
                          <a:schemeClr val="bg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sz="1400" b="1">
                          <a:solidFill>
                            <a:schemeClr val="bg1"/>
                          </a:solidFill>
                          <a:latin typeface="Huawei Sans" panose="020C0503030203020204" pitchFamily="34" charset="0"/>
                        </a:rPr>
                        <a:t>Description</a:t>
                      </a:r>
                      <a:endParaRPr lang="zh-CN" altLang="en-US" sz="1400" b="1" dirty="0">
                        <a:solidFill>
                          <a:schemeClr val="bg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280991">
                <a:tc>
                  <a:txBody>
                    <a:bodyPr/>
                    <a:lstStyle/>
                    <a:p>
                      <a:pPr marL="0" algn="ctr" defTabSz="914400" rtl="0" eaLnBrk="1" fontAlgn="ctr" latinLnBrk="0" hangingPunct="1"/>
                      <a:r>
                        <a:rPr sz="1400">
                          <a:latin typeface="Huawei Sans" panose="020C0503030203020204" pitchFamily="34" charset="0"/>
                        </a:rPr>
                        <a:t>0</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a:latin typeface="Huawei Sans" panose="020C0503030203020204" pitchFamily="34" charset="0"/>
                        </a:rPr>
                        <a:t>0</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dirty="0">
                          <a:latin typeface="Huawei Sans" panose="020C0503030203020204" pitchFamily="34" charset="0"/>
                        </a:rPr>
                        <a:t>Echo Reply</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1"/>
                  </a:ext>
                </a:extLst>
              </a:tr>
              <a:tr h="280991">
                <a:tc>
                  <a:txBody>
                    <a:bodyPr/>
                    <a:lstStyle/>
                    <a:p>
                      <a:pPr marL="0" algn="ctr" defTabSz="914400" rtl="0" eaLnBrk="1" fontAlgn="ctr" latinLnBrk="0" hangingPunct="1"/>
                      <a:r>
                        <a:rPr sz="1400">
                          <a:latin typeface="Huawei Sans" panose="020C0503030203020204" pitchFamily="34" charset="0"/>
                        </a:rPr>
                        <a:t>3</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a:latin typeface="Huawei Sans" panose="020C0503030203020204" pitchFamily="34" charset="0"/>
                        </a:rPr>
                        <a:t>0</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dirty="0">
                          <a:latin typeface="Huawei Sans" panose="020C0503030203020204" pitchFamily="34" charset="0"/>
                        </a:rPr>
                        <a:t>Network unavailable</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2"/>
                  </a:ext>
                </a:extLst>
              </a:tr>
              <a:tr h="280991">
                <a:tc>
                  <a:txBody>
                    <a:bodyPr/>
                    <a:lstStyle/>
                    <a:p>
                      <a:pPr marL="0" algn="ctr" defTabSz="914400" rtl="0" eaLnBrk="1" fontAlgn="ctr" latinLnBrk="0" hangingPunct="1"/>
                      <a:r>
                        <a:rPr sz="1400">
                          <a:latin typeface="Huawei Sans" panose="020C0503030203020204" pitchFamily="34" charset="0"/>
                        </a:rPr>
                        <a:t>3</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a:latin typeface="Huawei Sans" panose="020C0503030203020204" pitchFamily="34" charset="0"/>
                        </a:rPr>
                        <a:t>1</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a:latin typeface="Huawei Sans" panose="020C0503030203020204" pitchFamily="34" charset="0"/>
                        </a:rPr>
                        <a:t>Host unreachable</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3"/>
                  </a:ext>
                </a:extLst>
              </a:tr>
              <a:tr h="280991">
                <a:tc>
                  <a:txBody>
                    <a:bodyPr/>
                    <a:lstStyle/>
                    <a:p>
                      <a:pPr marL="0" algn="ctr" defTabSz="914400" rtl="0" eaLnBrk="1" fontAlgn="ctr" latinLnBrk="0" hangingPunct="1"/>
                      <a:r>
                        <a:rPr sz="1400">
                          <a:latin typeface="Huawei Sans" panose="020C0503030203020204" pitchFamily="34" charset="0"/>
                        </a:rPr>
                        <a:t>3</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a:latin typeface="Huawei Sans" panose="020C0503030203020204" pitchFamily="34" charset="0"/>
                        </a:rPr>
                        <a:t>2</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sz="1400">
                          <a:latin typeface="Huawei Sans" panose="020C0503030203020204" pitchFamily="34" charset="0"/>
                        </a:rPr>
                        <a:t>Protocol unreachable</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4"/>
                  </a:ext>
                </a:extLst>
              </a:tr>
              <a:tr h="280991">
                <a:tc>
                  <a:txBody>
                    <a:bodyPr/>
                    <a:lstStyle/>
                    <a:p>
                      <a:pPr marL="0" algn="ctr" defTabSz="914400" rtl="0" eaLnBrk="1" fontAlgn="ctr" latinLnBrk="0" hangingPunct="1"/>
                      <a:r>
                        <a:rPr sz="1400">
                          <a:latin typeface="Huawei Sans" panose="020C0503030203020204" pitchFamily="34" charset="0"/>
                        </a:rPr>
                        <a:t>3</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a:latin typeface="Huawei Sans" panose="020C0503030203020204" pitchFamily="34" charset="0"/>
                        </a:rPr>
                        <a:t>3</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a:latin typeface="Huawei Sans" panose="020C0503030203020204" pitchFamily="34" charset="0"/>
                        </a:rPr>
                        <a:t>Port unreachable</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5"/>
                  </a:ext>
                </a:extLst>
              </a:tr>
              <a:tr h="280991">
                <a:tc>
                  <a:txBody>
                    <a:bodyPr/>
                    <a:lstStyle/>
                    <a:p>
                      <a:pPr marL="0" algn="ctr" defTabSz="914400" rtl="0" eaLnBrk="1" fontAlgn="ctr" latinLnBrk="0" hangingPunct="1"/>
                      <a:r>
                        <a:rPr sz="1400">
                          <a:latin typeface="Huawei Sans" panose="020C0503030203020204" pitchFamily="34" charset="0"/>
                        </a:rPr>
                        <a:t>5</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a:latin typeface="Huawei Sans" panose="020C0503030203020204" pitchFamily="34" charset="0"/>
                        </a:rPr>
                        <a:t>0</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a:latin typeface="Huawei Sans" panose="020C0503030203020204" pitchFamily="34" charset="0"/>
                        </a:rPr>
                        <a:t>Redirection</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6"/>
                  </a:ext>
                </a:extLst>
              </a:tr>
              <a:tr h="280991">
                <a:tc>
                  <a:txBody>
                    <a:bodyPr/>
                    <a:lstStyle/>
                    <a:p>
                      <a:pPr marL="0" algn="ctr" defTabSz="914400" rtl="0" eaLnBrk="1" fontAlgn="ctr" latinLnBrk="0" hangingPunct="1"/>
                      <a:r>
                        <a:rPr sz="1400">
                          <a:latin typeface="Huawei Sans" panose="020C0503030203020204" pitchFamily="34" charset="0"/>
                        </a:rPr>
                        <a:t>8</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a:latin typeface="Huawei Sans" panose="020C0503030203020204" pitchFamily="34" charset="0"/>
                        </a:rPr>
                        <a:t>0</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algn="ctr" defTabSz="914400" rtl="0" eaLnBrk="1" fontAlgn="ctr" latinLnBrk="0" hangingPunct="1"/>
                      <a:r>
                        <a:rPr sz="1400">
                          <a:latin typeface="Huawei Sans" panose="020C0503030203020204" pitchFamily="34" charset="0"/>
                        </a:rPr>
                        <a:t>Echo Request</a:t>
                      </a:r>
                      <a:endParaRPr lang="zh-CN" altLang="en-US" sz="1400" kern="1200" dirty="0">
                        <a:solidFill>
                          <a:schemeClr val="dk1"/>
                        </a:solidFill>
                        <a:latin typeface="Huawei Sans" panose="020C0503030203020204" pitchFamily="34" charset="0"/>
                        <a:ea typeface="+mn-ea"/>
                        <a:cs typeface="Arial" pitchFamily="34" charset="0"/>
                      </a:endParaRPr>
                    </a:p>
                  </a:txBody>
                  <a:tcPr marL="91431" marR="91431" marT="45714" marB="45714"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24" name="文本占位符 2"/>
          <p:cNvSpPr txBox="1">
            <a:spLocks/>
          </p:cNvSpPr>
          <p:nvPr/>
        </p:nvSpPr>
        <p:spPr bwMode="gray">
          <a:xfrm>
            <a:off x="468318" y="1874214"/>
            <a:ext cx="5206778" cy="172238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sz="1800" dirty="0">
                <a:latin typeface="Huawei Sans" panose="020C0503030203020204" pitchFamily="34" charset="0"/>
              </a:rPr>
              <a:t>ICMP is used to transmit error and control information between network devices. It plays an important role in collecting network information and diagnosing and rectifying network faults.</a:t>
            </a:r>
            <a:endParaRPr lang="en-US" altLang="zh-CN" sz="1800" dirty="0">
              <a:latin typeface="Huawei Sans" panose="020C0503030203020204" pitchFamily="34" charset="0"/>
            </a:endParaRPr>
          </a:p>
          <a:p>
            <a:pPr algn="l" fontAlgn="ctr"/>
            <a:endParaRPr lang="zh-CN" altLang="en-US" sz="1800" dirty="0">
              <a:latin typeface="Huawei Sans" panose="020C0503030203020204" pitchFamily="34" charset="0"/>
            </a:endParaRPr>
          </a:p>
        </p:txBody>
      </p:sp>
    </p:spTree>
    <p:extLst>
      <p:ext uri="{BB962C8B-B14F-4D97-AF65-F5344CB8AC3E}">
        <p14:creationId xmlns:p14="http://schemas.microsoft.com/office/powerpoint/2010/main" val="39955484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24"/>
          <p:cNvSpPr>
            <a:spLocks noGrp="1"/>
          </p:cNvSpPr>
          <p:nvPr>
            <p:ph type="body" sz="quarter" idx="10"/>
          </p:nvPr>
        </p:nvSpPr>
        <p:spPr bwMode="gray"/>
        <p:txBody>
          <a:bodyPr wrap="square">
            <a:noAutofit/>
          </a:bodyPr>
          <a:lstStyle/>
          <a:p>
            <a:pPr marL="0" indent="0" algn="l">
              <a:buNone/>
            </a:pPr>
            <a:r>
              <a:rPr sz="2000" dirty="0">
                <a:latin typeface="Huawei Sans" panose="020C0503030203020204" pitchFamily="34" charset="0"/>
              </a:rPr>
              <a:t>ICMP Echo messages are used to check the network connectivity between the source and destination. In addition, they provide other information, such as the round-trip time of packets.</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ICMP Error Check</a:t>
            </a:r>
            <a:endParaRPr lang="zh-CN" altLang="en-US" dirty="0">
              <a:latin typeface="Huawei Sans" panose="020C0503030203020204" pitchFamily="34" charset="0"/>
            </a:endParaRPr>
          </a:p>
        </p:txBody>
      </p:sp>
      <p:grpSp>
        <p:nvGrpSpPr>
          <p:cNvPr id="21" name="组合 20"/>
          <p:cNvGrpSpPr/>
          <p:nvPr/>
        </p:nvGrpSpPr>
        <p:grpSpPr bwMode="gray">
          <a:xfrm>
            <a:off x="1038602" y="2899297"/>
            <a:ext cx="4421966" cy="817041"/>
            <a:chOff x="1080821" y="3273381"/>
            <a:chExt cx="4421966" cy="817041"/>
          </a:xfrm>
        </p:grpSpPr>
        <p:sp>
          <p:nvSpPr>
            <p:cNvPr id="30" name="Text Box 62"/>
            <p:cNvSpPr txBox="1">
              <a:spLocks noChangeArrowheads="1"/>
            </p:cNvSpPr>
            <p:nvPr/>
          </p:nvSpPr>
          <p:spPr bwMode="gray">
            <a:xfrm>
              <a:off x="1195833" y="3782645"/>
              <a:ext cx="3946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400">
                  <a:latin typeface="Huawei Sans" panose="020C0503030203020204" pitchFamily="34" charset="0"/>
                </a:rPr>
                <a:t>R1</a:t>
              </a:r>
              <a:endParaRPr lang="zh-CN" altLang="en-US" sz="1400" dirty="0">
                <a:latin typeface="Huawei Sans" panose="020C0503030203020204" pitchFamily="34" charset="0"/>
                <a:ea typeface="+mn-ea"/>
              </a:endParaRPr>
            </a:p>
          </p:txBody>
        </p:sp>
        <p:pic>
          <p:nvPicPr>
            <p:cNvPr id="31" name="图片 30" descr="交换机.png"/>
            <p:cNvPicPr>
              <a:picLocks noChangeAspect="1"/>
            </p:cNvPicPr>
            <p:nvPr/>
          </p:nvPicPr>
          <p:blipFill>
            <a:blip r:embed="rId3" cstate="print"/>
            <a:stretch>
              <a:fillRect/>
            </a:stretch>
          </p:blipFill>
          <p:spPr bwMode="gray">
            <a:xfrm>
              <a:off x="4748209" y="3273381"/>
              <a:ext cx="660000" cy="540000"/>
            </a:xfrm>
            <a:prstGeom prst="rect">
              <a:avLst/>
            </a:prstGeom>
          </p:spPr>
        </p:pic>
        <p:cxnSp>
          <p:nvCxnSpPr>
            <p:cNvPr id="32" name="直接连接符 31"/>
            <p:cNvCxnSpPr>
              <a:stCxn id="35" idx="3"/>
              <a:endCxn id="36" idx="1"/>
            </p:cNvCxnSpPr>
            <p:nvPr/>
          </p:nvCxnSpPr>
          <p:spPr bwMode="gray">
            <a:xfrm>
              <a:off x="1739358" y="3543381"/>
              <a:ext cx="1093533"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6" idx="3"/>
              <a:endCxn id="31" idx="1"/>
            </p:cNvCxnSpPr>
            <p:nvPr/>
          </p:nvCxnSpPr>
          <p:spPr bwMode="gray">
            <a:xfrm>
              <a:off x="3491428" y="3543381"/>
              <a:ext cx="1256781"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34" name="Text Box 62"/>
            <p:cNvSpPr txBox="1">
              <a:spLocks noChangeArrowheads="1"/>
            </p:cNvSpPr>
            <p:nvPr/>
          </p:nvSpPr>
          <p:spPr bwMode="gray">
            <a:xfrm>
              <a:off x="4652874" y="3782645"/>
              <a:ext cx="8499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400">
                  <a:latin typeface="Huawei Sans" panose="020C0503030203020204" pitchFamily="34" charset="0"/>
                </a:rPr>
                <a:t>Server 1</a:t>
              </a:r>
              <a:endParaRPr lang="zh-CN" altLang="en-US" sz="1400" dirty="0">
                <a:latin typeface="Huawei Sans" panose="020C0503030203020204" pitchFamily="34" charset="0"/>
                <a:ea typeface="+mn-ea"/>
              </a:endParaRPr>
            </a:p>
          </p:txBody>
        </p:sp>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80821" y="3273381"/>
              <a:ext cx="658537" cy="540000"/>
            </a:xfrm>
            <a:prstGeom prst="rect">
              <a:avLst/>
            </a:prstGeom>
          </p:spPr>
        </p:pic>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832891" y="3273381"/>
              <a:ext cx="658537" cy="540000"/>
            </a:xfrm>
            <a:prstGeom prst="rect">
              <a:avLst/>
            </a:prstGeom>
          </p:spPr>
        </p:pic>
        <p:sp>
          <p:nvSpPr>
            <p:cNvPr id="37" name="Text Box 62"/>
            <p:cNvSpPr txBox="1">
              <a:spLocks noChangeArrowheads="1"/>
            </p:cNvSpPr>
            <p:nvPr/>
          </p:nvSpPr>
          <p:spPr bwMode="gray">
            <a:xfrm>
              <a:off x="2964425" y="3782645"/>
              <a:ext cx="394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400">
                  <a:latin typeface="Huawei Sans" panose="020C0503030203020204" pitchFamily="34" charset="0"/>
                </a:rPr>
                <a:t>R2</a:t>
              </a:r>
              <a:endParaRPr lang="zh-CN" altLang="en-US" sz="1400" dirty="0">
                <a:latin typeface="Huawei Sans" panose="020C0503030203020204" pitchFamily="34" charset="0"/>
                <a:ea typeface="+mn-ea"/>
              </a:endParaRPr>
            </a:p>
          </p:txBody>
        </p:sp>
        <p:sp>
          <p:nvSpPr>
            <p:cNvPr id="38" name="Text Box 62"/>
            <p:cNvSpPr txBox="1">
              <a:spLocks noChangeArrowheads="1"/>
            </p:cNvSpPr>
            <p:nvPr/>
          </p:nvSpPr>
          <p:spPr bwMode="gray">
            <a:xfrm>
              <a:off x="1829885" y="3288769"/>
              <a:ext cx="9557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200" dirty="0">
                  <a:latin typeface="Huawei Sans" panose="020C0503030203020204" pitchFamily="34" charset="0"/>
                </a:rPr>
                <a:t>10.0.0.0/24</a:t>
              </a:r>
              <a:endParaRPr lang="zh-CN" altLang="en-US" sz="1200" dirty="0">
                <a:latin typeface="Huawei Sans" panose="020C0503030203020204" pitchFamily="34" charset="0"/>
                <a:ea typeface="+mn-ea"/>
              </a:endParaRPr>
            </a:p>
          </p:txBody>
        </p:sp>
        <p:sp>
          <p:nvSpPr>
            <p:cNvPr id="39" name="Text Box 62"/>
            <p:cNvSpPr txBox="1">
              <a:spLocks noChangeArrowheads="1"/>
            </p:cNvSpPr>
            <p:nvPr/>
          </p:nvSpPr>
          <p:spPr bwMode="gray">
            <a:xfrm>
              <a:off x="3629251" y="3288769"/>
              <a:ext cx="9557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200" dirty="0">
                  <a:latin typeface="Huawei Sans" panose="020C0503030203020204" pitchFamily="34" charset="0"/>
                </a:rPr>
                <a:t>20.0.0.0/24</a:t>
              </a:r>
              <a:endParaRPr lang="zh-CN" altLang="en-US" sz="1200" dirty="0">
                <a:latin typeface="Huawei Sans" panose="020C0503030203020204" pitchFamily="34" charset="0"/>
                <a:ea typeface="+mn-ea"/>
              </a:endParaRPr>
            </a:p>
          </p:txBody>
        </p:sp>
        <p:sp>
          <p:nvSpPr>
            <p:cNvPr id="40" name="Text Box 62"/>
            <p:cNvSpPr txBox="1">
              <a:spLocks noChangeArrowheads="1"/>
            </p:cNvSpPr>
            <p:nvPr/>
          </p:nvSpPr>
          <p:spPr bwMode="gray">
            <a:xfrm>
              <a:off x="1711907" y="3543381"/>
              <a:ext cx="306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200">
                  <a:latin typeface="Huawei Sans" panose="020C0503030203020204" pitchFamily="34" charset="0"/>
                </a:rPr>
                <a:t>.1</a:t>
              </a:r>
              <a:endParaRPr lang="zh-CN" altLang="en-US" sz="1200" dirty="0">
                <a:latin typeface="Huawei Sans" panose="020C0503030203020204" pitchFamily="34" charset="0"/>
                <a:ea typeface="+mn-ea"/>
              </a:endParaRPr>
            </a:p>
          </p:txBody>
        </p:sp>
        <p:sp>
          <p:nvSpPr>
            <p:cNvPr id="41" name="Text Box 62"/>
            <p:cNvSpPr txBox="1">
              <a:spLocks noChangeArrowheads="1"/>
            </p:cNvSpPr>
            <p:nvPr/>
          </p:nvSpPr>
          <p:spPr bwMode="gray">
            <a:xfrm>
              <a:off x="2537014" y="3543381"/>
              <a:ext cx="306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200">
                  <a:latin typeface="Huawei Sans" panose="020C0503030203020204" pitchFamily="34" charset="0"/>
                </a:rPr>
                <a:t>.2</a:t>
              </a:r>
              <a:endParaRPr lang="zh-CN" altLang="en-US" sz="1200" dirty="0">
                <a:latin typeface="Huawei Sans" panose="020C0503030203020204" pitchFamily="34" charset="0"/>
                <a:ea typeface="+mn-ea"/>
              </a:endParaRPr>
            </a:p>
          </p:txBody>
        </p:sp>
        <p:sp>
          <p:nvSpPr>
            <p:cNvPr id="42" name="Text Box 62"/>
            <p:cNvSpPr txBox="1">
              <a:spLocks noChangeArrowheads="1"/>
            </p:cNvSpPr>
            <p:nvPr/>
          </p:nvSpPr>
          <p:spPr bwMode="gray">
            <a:xfrm>
              <a:off x="3438677" y="3543381"/>
              <a:ext cx="306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200">
                  <a:latin typeface="Huawei Sans" panose="020C0503030203020204" pitchFamily="34" charset="0"/>
                </a:rPr>
                <a:t>.1</a:t>
              </a:r>
              <a:endParaRPr lang="zh-CN" altLang="en-US" sz="1200" dirty="0">
                <a:latin typeface="Huawei Sans" panose="020C0503030203020204" pitchFamily="34" charset="0"/>
                <a:ea typeface="+mn-ea"/>
              </a:endParaRPr>
            </a:p>
          </p:txBody>
        </p:sp>
        <p:sp>
          <p:nvSpPr>
            <p:cNvPr id="43" name="Text Box 62"/>
            <p:cNvSpPr txBox="1">
              <a:spLocks noChangeArrowheads="1"/>
            </p:cNvSpPr>
            <p:nvPr/>
          </p:nvSpPr>
          <p:spPr bwMode="gray">
            <a:xfrm>
              <a:off x="4453856" y="3543381"/>
              <a:ext cx="306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200">
                  <a:latin typeface="Huawei Sans" panose="020C0503030203020204" pitchFamily="34" charset="0"/>
                </a:rPr>
                <a:t>.2</a:t>
              </a:r>
              <a:endParaRPr lang="zh-CN" altLang="en-US" sz="1200" dirty="0">
                <a:latin typeface="Huawei Sans" panose="020C0503030203020204" pitchFamily="34" charset="0"/>
                <a:ea typeface="+mn-ea"/>
              </a:endParaRPr>
            </a:p>
          </p:txBody>
        </p:sp>
      </p:grpSp>
      <p:sp>
        <p:nvSpPr>
          <p:cNvPr id="26" name="Rectangle 3"/>
          <p:cNvSpPr/>
          <p:nvPr/>
        </p:nvSpPr>
        <p:spPr bwMode="gray">
          <a:xfrm>
            <a:off x="6238270" y="2339959"/>
            <a:ext cx="5506230" cy="3259867"/>
          </a:xfrm>
          <a:prstGeom prst="rect">
            <a:avLst/>
          </a:prstGeom>
          <a:solidFill>
            <a:srgbClr val="F4FBFE"/>
          </a:solidFill>
          <a:ln>
            <a:solidFill>
              <a:srgbClr val="99DFF9"/>
            </a:solidFill>
          </a:ln>
        </p:spPr>
        <p:txBody>
          <a:bodyPr wrap="square">
            <a:noAutofit/>
          </a:bodyPr>
          <a:lstStyle/>
          <a:p>
            <a:pPr fontAlgn="ctr">
              <a:lnSpc>
                <a:spcPts val="1900"/>
              </a:lnSpc>
            </a:pPr>
            <a:r>
              <a:rPr sz="1400" dirty="0">
                <a:latin typeface="Huawei Sans" panose="020C0503030203020204" pitchFamily="34" charset="0"/>
              </a:rPr>
              <a:t>[R1]</a:t>
            </a:r>
            <a:r>
              <a:rPr sz="1400" b="1" dirty="0">
                <a:latin typeface="Huawei Sans" panose="020C0503030203020204" pitchFamily="34" charset="0"/>
              </a:rPr>
              <a:t>ping</a:t>
            </a:r>
            <a:r>
              <a:rPr sz="1400" dirty="0">
                <a:latin typeface="Huawei Sans" panose="020C0503030203020204" pitchFamily="34" charset="0"/>
              </a:rPr>
              <a:t> 20.0.0.2</a:t>
            </a:r>
          </a:p>
          <a:p>
            <a:pPr fontAlgn="ctr">
              <a:lnSpc>
                <a:spcPts val="1900"/>
              </a:lnSpc>
            </a:pPr>
            <a:r>
              <a:rPr sz="1400" dirty="0">
                <a:latin typeface="Huawei Sans" panose="020C0503030203020204" pitchFamily="34" charset="0"/>
              </a:rPr>
              <a:t>  PING 20.0.0.2: 56  data bytes, press CTRL_C to break</a:t>
            </a:r>
          </a:p>
          <a:p>
            <a:pPr fontAlgn="ctr">
              <a:lnSpc>
                <a:spcPts val="1900"/>
              </a:lnSpc>
            </a:pPr>
            <a:r>
              <a:rPr sz="1400" dirty="0">
                <a:latin typeface="Huawei Sans" panose="020C0503030203020204" pitchFamily="34" charset="0"/>
              </a:rPr>
              <a:t>    Reply from 20.0.0.2: bytes=56 Sequence=1 </a:t>
            </a:r>
            <a:r>
              <a:rPr sz="1400" dirty="0" err="1">
                <a:latin typeface="Huawei Sans" panose="020C0503030203020204" pitchFamily="34" charset="0"/>
              </a:rPr>
              <a:t>ttl</a:t>
            </a:r>
            <a:r>
              <a:rPr sz="1400" dirty="0">
                <a:latin typeface="Huawei Sans" panose="020C0503030203020204" pitchFamily="34" charset="0"/>
              </a:rPr>
              <a:t>=254 time=70 </a:t>
            </a:r>
            <a:r>
              <a:rPr sz="1400" dirty="0" err="1">
                <a:latin typeface="Huawei Sans" panose="020C0503030203020204" pitchFamily="34" charset="0"/>
              </a:rPr>
              <a:t>ms</a:t>
            </a:r>
            <a:endParaRPr lang="en-US" altLang="zh-CN" sz="1400" dirty="0">
              <a:latin typeface="Huawei Sans" panose="020C0503030203020204" pitchFamily="34" charset="0"/>
              <a:cs typeface="Courier New" panose="02070309020205020404" pitchFamily="49" charset="0"/>
            </a:endParaRPr>
          </a:p>
          <a:p>
            <a:pPr fontAlgn="ctr">
              <a:lnSpc>
                <a:spcPts val="1900"/>
              </a:lnSpc>
            </a:pPr>
            <a:r>
              <a:rPr sz="1400" dirty="0">
                <a:latin typeface="Huawei Sans" panose="020C0503030203020204" pitchFamily="34" charset="0"/>
              </a:rPr>
              <a:t>    Reply from 20.0.0.2: bytes=56 Sequence=2 </a:t>
            </a:r>
            <a:r>
              <a:rPr sz="1400" dirty="0" err="1">
                <a:latin typeface="Huawei Sans" panose="020C0503030203020204" pitchFamily="34" charset="0"/>
              </a:rPr>
              <a:t>ttl</a:t>
            </a:r>
            <a:r>
              <a:rPr sz="1400" dirty="0">
                <a:latin typeface="Huawei Sans" panose="020C0503030203020204" pitchFamily="34" charset="0"/>
              </a:rPr>
              <a:t>=254 time=30 </a:t>
            </a:r>
            <a:r>
              <a:rPr sz="1400" dirty="0" err="1">
                <a:latin typeface="Huawei Sans" panose="020C0503030203020204" pitchFamily="34" charset="0"/>
              </a:rPr>
              <a:t>ms</a:t>
            </a:r>
            <a:endParaRPr lang="en-US" altLang="zh-CN" sz="1400" dirty="0">
              <a:latin typeface="Huawei Sans" panose="020C0503030203020204" pitchFamily="34" charset="0"/>
              <a:cs typeface="Courier New" panose="02070309020205020404" pitchFamily="49" charset="0"/>
            </a:endParaRPr>
          </a:p>
          <a:p>
            <a:pPr fontAlgn="ctr">
              <a:lnSpc>
                <a:spcPts val="1900"/>
              </a:lnSpc>
            </a:pPr>
            <a:r>
              <a:rPr sz="1400" dirty="0">
                <a:latin typeface="Huawei Sans" panose="020C0503030203020204" pitchFamily="34" charset="0"/>
              </a:rPr>
              <a:t>    Reply from 20.0.0.2: bytes=56 Sequence=3 </a:t>
            </a:r>
            <a:r>
              <a:rPr sz="1400" dirty="0" err="1">
                <a:latin typeface="Huawei Sans" panose="020C0503030203020204" pitchFamily="34" charset="0"/>
              </a:rPr>
              <a:t>ttl</a:t>
            </a:r>
            <a:r>
              <a:rPr sz="1400" dirty="0">
                <a:latin typeface="Huawei Sans" panose="020C0503030203020204" pitchFamily="34" charset="0"/>
              </a:rPr>
              <a:t>=254 time=30 </a:t>
            </a:r>
            <a:r>
              <a:rPr sz="1400" dirty="0" err="1">
                <a:latin typeface="Huawei Sans" panose="020C0503030203020204" pitchFamily="34" charset="0"/>
              </a:rPr>
              <a:t>ms</a:t>
            </a:r>
            <a:endParaRPr lang="en-US" altLang="zh-CN" sz="1400" dirty="0">
              <a:latin typeface="Huawei Sans" panose="020C0503030203020204" pitchFamily="34" charset="0"/>
              <a:cs typeface="Courier New" panose="02070309020205020404" pitchFamily="49" charset="0"/>
            </a:endParaRPr>
          </a:p>
          <a:p>
            <a:pPr fontAlgn="ctr">
              <a:lnSpc>
                <a:spcPts val="1900"/>
              </a:lnSpc>
            </a:pPr>
            <a:r>
              <a:rPr sz="1400" dirty="0">
                <a:latin typeface="Huawei Sans" panose="020C0503030203020204" pitchFamily="34" charset="0"/>
              </a:rPr>
              <a:t>    Reply from 20.0.0.2: bytes=56 Sequence=4 </a:t>
            </a:r>
            <a:r>
              <a:rPr sz="1400" dirty="0" err="1">
                <a:latin typeface="Huawei Sans" panose="020C0503030203020204" pitchFamily="34" charset="0"/>
              </a:rPr>
              <a:t>ttl</a:t>
            </a:r>
            <a:r>
              <a:rPr sz="1400" dirty="0">
                <a:latin typeface="Huawei Sans" panose="020C0503030203020204" pitchFamily="34" charset="0"/>
              </a:rPr>
              <a:t>=254 time=40 </a:t>
            </a:r>
            <a:r>
              <a:rPr sz="1400" dirty="0" err="1">
                <a:latin typeface="Huawei Sans" panose="020C0503030203020204" pitchFamily="34" charset="0"/>
              </a:rPr>
              <a:t>ms</a:t>
            </a:r>
            <a:endParaRPr lang="en-US" altLang="zh-CN" sz="1400" dirty="0">
              <a:latin typeface="Huawei Sans" panose="020C0503030203020204" pitchFamily="34" charset="0"/>
              <a:cs typeface="Courier New" panose="02070309020205020404" pitchFamily="49" charset="0"/>
            </a:endParaRPr>
          </a:p>
          <a:p>
            <a:pPr fontAlgn="ctr">
              <a:lnSpc>
                <a:spcPts val="1900"/>
              </a:lnSpc>
            </a:pPr>
            <a:r>
              <a:rPr sz="1400" dirty="0">
                <a:latin typeface="Huawei Sans" panose="020C0503030203020204" pitchFamily="34" charset="0"/>
              </a:rPr>
              <a:t>    Reply from 20.0.0.2: bytes=56 Sequence=5 </a:t>
            </a:r>
            <a:r>
              <a:rPr sz="1400" dirty="0" err="1">
                <a:latin typeface="Huawei Sans" panose="020C0503030203020204" pitchFamily="34" charset="0"/>
              </a:rPr>
              <a:t>ttl</a:t>
            </a:r>
            <a:r>
              <a:rPr sz="1400" dirty="0">
                <a:latin typeface="Huawei Sans" panose="020C0503030203020204" pitchFamily="34" charset="0"/>
              </a:rPr>
              <a:t>=254 time=30 </a:t>
            </a:r>
            <a:r>
              <a:rPr sz="1400" dirty="0" err="1">
                <a:latin typeface="Huawei Sans" panose="020C0503030203020204" pitchFamily="34" charset="0"/>
              </a:rPr>
              <a:t>ms</a:t>
            </a:r>
            <a:endParaRPr lang="en-US" altLang="zh-CN" sz="1400" dirty="0">
              <a:latin typeface="Huawei Sans" panose="020C0503030203020204" pitchFamily="34" charset="0"/>
              <a:cs typeface="Courier New" panose="02070309020205020404" pitchFamily="49" charset="0"/>
            </a:endParaRPr>
          </a:p>
          <a:p>
            <a:pPr fontAlgn="ctr">
              <a:lnSpc>
                <a:spcPts val="1900"/>
              </a:lnSpc>
            </a:pPr>
            <a:endParaRPr lang="en-US" altLang="zh-CN" sz="1400" dirty="0">
              <a:latin typeface="Huawei Sans" panose="020C0503030203020204" pitchFamily="34" charset="0"/>
              <a:cs typeface="Courier New" panose="02070309020205020404" pitchFamily="49" charset="0"/>
            </a:endParaRPr>
          </a:p>
          <a:p>
            <a:pPr fontAlgn="ctr">
              <a:lnSpc>
                <a:spcPts val="1900"/>
              </a:lnSpc>
            </a:pPr>
            <a:r>
              <a:rPr sz="1400" dirty="0">
                <a:latin typeface="Huawei Sans" panose="020C0503030203020204" pitchFamily="34" charset="0"/>
              </a:rPr>
              <a:t>  --- 20.0.0.2 ping statistics ---</a:t>
            </a:r>
          </a:p>
          <a:p>
            <a:pPr fontAlgn="ctr">
              <a:lnSpc>
                <a:spcPts val="1900"/>
              </a:lnSpc>
            </a:pPr>
            <a:r>
              <a:rPr sz="1400" dirty="0">
                <a:latin typeface="Huawei Sans" panose="020C0503030203020204" pitchFamily="34" charset="0"/>
              </a:rPr>
              <a:t>    5 packet(s) transmitted</a:t>
            </a:r>
          </a:p>
          <a:p>
            <a:pPr fontAlgn="ctr">
              <a:lnSpc>
                <a:spcPts val="1900"/>
              </a:lnSpc>
            </a:pPr>
            <a:r>
              <a:rPr sz="1400" dirty="0">
                <a:latin typeface="Huawei Sans" panose="020C0503030203020204" pitchFamily="34" charset="0"/>
              </a:rPr>
              <a:t>    5 packet(s) received</a:t>
            </a:r>
          </a:p>
          <a:p>
            <a:pPr fontAlgn="ctr">
              <a:lnSpc>
                <a:spcPts val="1900"/>
              </a:lnSpc>
            </a:pPr>
            <a:r>
              <a:rPr sz="1400" dirty="0">
                <a:latin typeface="Huawei Sans" panose="020C0503030203020204" pitchFamily="34" charset="0"/>
              </a:rPr>
              <a:t>    0.00% packet loss</a:t>
            </a:r>
          </a:p>
          <a:p>
            <a:pPr fontAlgn="ctr">
              <a:lnSpc>
                <a:spcPts val="1900"/>
              </a:lnSpc>
            </a:pPr>
            <a:r>
              <a:rPr sz="1400" dirty="0">
                <a:latin typeface="Huawei Sans" panose="020C0503030203020204" pitchFamily="34" charset="0"/>
              </a:rPr>
              <a:t>    round-trip min/</a:t>
            </a:r>
            <a:r>
              <a:rPr sz="1400" dirty="0" err="1">
                <a:latin typeface="Huawei Sans" panose="020C0503030203020204" pitchFamily="34" charset="0"/>
              </a:rPr>
              <a:t>avg</a:t>
            </a:r>
            <a:r>
              <a:rPr sz="1400" dirty="0">
                <a:latin typeface="Huawei Sans" panose="020C0503030203020204" pitchFamily="34" charset="0"/>
              </a:rPr>
              <a:t>/max = 30/40/70 </a:t>
            </a:r>
            <a:r>
              <a:rPr sz="1400" dirty="0" err="1">
                <a:latin typeface="Huawei Sans" panose="020C0503030203020204" pitchFamily="34" charset="0"/>
              </a:rPr>
              <a:t>ms</a:t>
            </a:r>
            <a:endParaRPr lang="en-US" altLang="zh-CN" sz="1400" dirty="0">
              <a:latin typeface="Huawei Sans" panose="020C0503030203020204" pitchFamily="34" charset="0"/>
              <a:cs typeface="Courier New" panose="02070309020205020404" pitchFamily="49" charset="0"/>
            </a:endParaRPr>
          </a:p>
        </p:txBody>
      </p:sp>
      <p:cxnSp>
        <p:nvCxnSpPr>
          <p:cNvPr id="11" name="直接箭头连接符 16"/>
          <p:cNvCxnSpPr>
            <a:cxnSpLocks noChangeShapeType="1"/>
          </p:cNvCxnSpPr>
          <p:nvPr/>
        </p:nvCxnSpPr>
        <p:spPr bwMode="gray">
          <a:xfrm flipV="1">
            <a:off x="1809550" y="2850276"/>
            <a:ext cx="720000" cy="0"/>
          </a:xfrm>
          <a:prstGeom prst="straightConnector1">
            <a:avLst/>
          </a:prstGeom>
          <a:noFill/>
          <a:ln w="28575" algn="ctr">
            <a:solidFill>
              <a:srgbClr val="00B0F0"/>
            </a:solidFill>
            <a:round/>
            <a:headEnd/>
            <a:tailEnd type="arrow" w="med" len="med"/>
          </a:ln>
          <a:extLst>
            <a:ext uri="{909E8E84-426E-40DD-AFC4-6F175D3DCCD1}">
              <a14:hiddenFill xmlns:a14="http://schemas.microsoft.com/office/drawing/2010/main">
                <a:noFill/>
              </a14:hiddenFill>
            </a:ext>
          </a:extLst>
        </p:spPr>
      </p:cxnSp>
      <p:sp>
        <p:nvSpPr>
          <p:cNvPr id="12" name="TextBox 19"/>
          <p:cNvSpPr txBox="1">
            <a:spLocks noChangeArrowheads="1"/>
          </p:cNvSpPr>
          <p:nvPr/>
        </p:nvSpPr>
        <p:spPr bwMode="gray">
          <a:xfrm>
            <a:off x="1788132" y="2456520"/>
            <a:ext cx="1277914" cy="307777"/>
          </a:xfrm>
          <a:prstGeom prst="rect">
            <a:avLst/>
          </a:prstGeom>
          <a:solidFill>
            <a:srgbClr val="F4FBFE"/>
          </a:solidFill>
          <a:ln w="12700">
            <a:solidFill>
              <a:srgbClr val="99DFF9"/>
            </a:solidFill>
            <a:miter lim="800000"/>
            <a:headEnd/>
            <a:tailEnd/>
          </a:ln>
        </p:spPr>
        <p:txBody>
          <a:bodyPr wrap="square" anchor="ctr" anchorCtr="0">
            <a:noAutofit/>
          </a:bodyPr>
          <a:lstStyle>
            <a:defPPr>
              <a:defRPr lang="en-US"/>
            </a:defPPr>
            <a:lvl1pPr algn="ctr">
              <a:defRPr sz="1400">
                <a:solidFill>
                  <a:schemeClr val="bg1"/>
                </a:solidFill>
              </a:defRPr>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a:solidFill>
                  <a:schemeClr val="tx1"/>
                </a:solidFill>
                <a:latin typeface="Huawei Sans" panose="020C0503030203020204" pitchFamily="34" charset="0"/>
              </a:rPr>
              <a:t>Echo Request</a:t>
            </a:r>
            <a:endParaRPr lang="zh-CN" altLang="en-US" dirty="0">
              <a:solidFill>
                <a:schemeClr val="tx1"/>
              </a:solidFill>
              <a:latin typeface="Huawei Sans" panose="020C0503030203020204" pitchFamily="34" charset="0"/>
            </a:endParaRPr>
          </a:p>
        </p:txBody>
      </p:sp>
      <p:sp>
        <p:nvSpPr>
          <p:cNvPr id="13" name="TextBox 20"/>
          <p:cNvSpPr txBox="1">
            <a:spLocks noChangeArrowheads="1"/>
          </p:cNvSpPr>
          <p:nvPr/>
        </p:nvSpPr>
        <p:spPr bwMode="gray">
          <a:xfrm>
            <a:off x="3381520" y="3536172"/>
            <a:ext cx="1074333" cy="307777"/>
          </a:xfrm>
          <a:prstGeom prst="rect">
            <a:avLst/>
          </a:prstGeom>
          <a:solidFill>
            <a:srgbClr val="F4FBFE"/>
          </a:solidFill>
          <a:ln w="12700">
            <a:solidFill>
              <a:srgbClr val="99DFF9"/>
            </a:solidFill>
            <a:miter lim="800000"/>
            <a:headEnd/>
            <a:tailEnd/>
          </a:ln>
        </p:spPr>
        <p:txBody>
          <a:bodyPr wrap="square" anchor="ctr" anchorCtr="0">
            <a:noAutofit/>
          </a:bodyPr>
          <a:lstStyle>
            <a:defPPr>
              <a:defRPr lang="en-US"/>
            </a:defPPr>
            <a:lvl1pPr algn="ctr">
              <a:defRPr sz="1400">
                <a:solidFill>
                  <a:schemeClr val="bg1"/>
                </a:solidFill>
              </a:defRPr>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dirty="0">
                <a:solidFill>
                  <a:schemeClr val="tx1"/>
                </a:solidFill>
                <a:latin typeface="Huawei Sans" panose="020C0503030203020204" pitchFamily="34" charset="0"/>
              </a:rPr>
              <a:t>Echo Reply</a:t>
            </a:r>
          </a:p>
        </p:txBody>
      </p:sp>
      <p:cxnSp>
        <p:nvCxnSpPr>
          <p:cNvPr id="14" name="直接箭头连接符 16"/>
          <p:cNvCxnSpPr>
            <a:cxnSpLocks noChangeShapeType="1"/>
          </p:cNvCxnSpPr>
          <p:nvPr/>
        </p:nvCxnSpPr>
        <p:spPr bwMode="gray">
          <a:xfrm flipH="1" flipV="1">
            <a:off x="3719261" y="3444288"/>
            <a:ext cx="720000" cy="0"/>
          </a:xfrm>
          <a:prstGeom prst="straightConnector1">
            <a:avLst/>
          </a:prstGeom>
          <a:noFill/>
          <a:ln w="28575" algn="ctr">
            <a:solidFill>
              <a:srgbClr val="00B0F0"/>
            </a:solidFill>
            <a:round/>
            <a:headEnd/>
            <a:tailEnd type="arrow" w="med" len="med"/>
          </a:ln>
          <a:extLst>
            <a:ext uri="{909E8E84-426E-40DD-AFC4-6F175D3DCCD1}">
              <a14:hiddenFill xmlns:a14="http://schemas.microsoft.com/office/drawing/2010/main">
                <a:noFill/>
              </a14:hiddenFill>
            </a:ext>
          </a:extLst>
        </p:spPr>
      </p:cxnSp>
      <p:sp>
        <p:nvSpPr>
          <p:cNvPr id="27" name="圆角矩形 26"/>
          <p:cNvSpPr/>
          <p:nvPr/>
        </p:nvSpPr>
        <p:spPr bwMode="gray">
          <a:xfrm>
            <a:off x="448079" y="4178698"/>
            <a:ext cx="5340073" cy="1829873"/>
          </a:xfrm>
          <a:prstGeom prst="roundRect">
            <a:avLst>
              <a:gd name="adj" fmla="val 2303"/>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spcBef>
                <a:spcPts val="0"/>
              </a:spcBef>
              <a:spcAft>
                <a:spcPts val="0"/>
              </a:spcAft>
            </a:pPr>
            <a:r>
              <a:rPr sz="1600" b="1" dirty="0">
                <a:solidFill>
                  <a:schemeClr val="tx1"/>
                </a:solidFill>
                <a:latin typeface="Huawei Sans" panose="020C0503030203020204" pitchFamily="34" charset="0"/>
              </a:rPr>
              <a:t>Function: ping</a:t>
            </a:r>
          </a:p>
          <a:p>
            <a:pPr fontAlgn="ctr">
              <a:lnSpc>
                <a:spcPts val="2200"/>
              </a:lnSpc>
              <a:spcBef>
                <a:spcPts val="0"/>
              </a:spcBef>
              <a:spcAft>
                <a:spcPts val="0"/>
              </a:spcAft>
            </a:pPr>
            <a:r>
              <a:rPr sz="1600" dirty="0">
                <a:solidFill>
                  <a:schemeClr val="tx1"/>
                </a:solidFill>
                <a:latin typeface="Huawei Sans" panose="020C0503030203020204" pitchFamily="34" charset="0"/>
              </a:rPr>
              <a:t>Ping is a command used on network devices as well as the Windows, Unix, and Linux platforms. It is a small and practical application based on ICMP.</a:t>
            </a:r>
          </a:p>
          <a:p>
            <a:pPr fontAlgn="ctr">
              <a:lnSpc>
                <a:spcPts val="2200"/>
              </a:lnSpc>
              <a:spcBef>
                <a:spcPts val="0"/>
              </a:spcBef>
              <a:spcAft>
                <a:spcPts val="0"/>
              </a:spcAft>
            </a:pPr>
            <a:r>
              <a:rPr sz="1600" dirty="0">
                <a:solidFill>
                  <a:schemeClr val="tx1"/>
                </a:solidFill>
                <a:latin typeface="Huawei Sans" panose="020C0503030203020204" pitchFamily="34" charset="0"/>
              </a:rPr>
              <a:t>Ping is often used to check the network reachability to a destination node.</a:t>
            </a:r>
          </a:p>
        </p:txBody>
      </p:sp>
    </p:spTree>
    <p:extLst>
      <p:ext uri="{BB962C8B-B14F-4D97-AF65-F5344CB8AC3E}">
        <p14:creationId xmlns:p14="http://schemas.microsoft.com/office/powerpoint/2010/main" val="3504188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24"/>
          <p:cNvSpPr>
            <a:spLocks noGrp="1"/>
          </p:cNvSpPr>
          <p:nvPr>
            <p:ph type="body" sz="quarter" idx="10"/>
          </p:nvPr>
        </p:nvSpPr>
        <p:spPr bwMode="gray"/>
        <p:txBody>
          <a:bodyPr wrap="square">
            <a:noAutofit/>
          </a:bodyPr>
          <a:lstStyle/>
          <a:p>
            <a:pPr marL="0" indent="0" algn="l">
              <a:lnSpc>
                <a:spcPct val="120000"/>
              </a:lnSpc>
              <a:spcBef>
                <a:spcPts val="0"/>
              </a:spcBef>
              <a:buNone/>
            </a:pPr>
            <a:r>
              <a:rPr sz="2000" dirty="0">
                <a:latin typeface="Huawei Sans" panose="020C0503030203020204" pitchFamily="34" charset="0"/>
              </a:rPr>
              <a:t>ICMP defines various error messages for diagnosing network connectivity faults. Based on the error messages, the source can determine the cause of a data transmission failure. For example, when a network device cannot access a target network, it automatically sends an ICMP Destination Unreachable message to the sender.</a:t>
            </a:r>
          </a:p>
          <a:p>
            <a:pPr algn="l">
              <a:lnSpc>
                <a:spcPct val="120000"/>
              </a:lnSpc>
              <a:spcBef>
                <a:spcPts val="0"/>
              </a:spcBef>
            </a:pPr>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ICMP Error Report</a:t>
            </a:r>
            <a:endParaRPr lang="zh-CN" altLang="en-US" dirty="0">
              <a:latin typeface="Huawei Sans" panose="020C0503030203020204" pitchFamily="34" charset="0"/>
            </a:endParaRPr>
          </a:p>
        </p:txBody>
      </p:sp>
      <p:sp>
        <p:nvSpPr>
          <p:cNvPr id="26" name="Rectangle 3"/>
          <p:cNvSpPr/>
          <p:nvPr/>
        </p:nvSpPr>
        <p:spPr bwMode="gray">
          <a:xfrm>
            <a:off x="6282485" y="3146927"/>
            <a:ext cx="5295982" cy="2041585"/>
          </a:xfrm>
          <a:prstGeom prst="rect">
            <a:avLst/>
          </a:prstGeom>
          <a:solidFill>
            <a:srgbClr val="F4FBFE"/>
          </a:solidFill>
          <a:ln>
            <a:solidFill>
              <a:srgbClr val="99DFF9"/>
            </a:solidFill>
          </a:ln>
        </p:spPr>
        <p:txBody>
          <a:bodyPr wrap="square">
            <a:noAutofit/>
          </a:bodyPr>
          <a:lstStyle/>
          <a:p>
            <a:pPr fontAlgn="ctr">
              <a:lnSpc>
                <a:spcPts val="1900"/>
              </a:lnSpc>
            </a:pPr>
            <a:r>
              <a:rPr sz="1400" dirty="0">
                <a:latin typeface="Huawei Sans" panose="020C0503030203020204" pitchFamily="34" charset="0"/>
              </a:rPr>
              <a:t>[R1]</a:t>
            </a:r>
            <a:r>
              <a:rPr sz="1400" b="1" dirty="0" err="1">
                <a:latin typeface="Huawei Sans" panose="020C0503030203020204" pitchFamily="34" charset="0"/>
              </a:rPr>
              <a:t>tracert</a:t>
            </a:r>
            <a:r>
              <a:rPr sz="1400" dirty="0">
                <a:latin typeface="Huawei Sans" panose="020C0503030203020204" pitchFamily="34" charset="0"/>
              </a:rPr>
              <a:t> 10.0.23.2</a:t>
            </a:r>
            <a:endParaRPr lang="en-US" altLang="zh-CN" sz="1400" dirty="0">
              <a:latin typeface="Huawei Sans" panose="020C0503030203020204" pitchFamily="34" charset="0"/>
              <a:cs typeface="Courier New" panose="02070309020205020404" pitchFamily="49" charset="0"/>
            </a:endParaRPr>
          </a:p>
          <a:p>
            <a:pPr fontAlgn="ctr">
              <a:lnSpc>
                <a:spcPts val="1900"/>
              </a:lnSpc>
            </a:pPr>
            <a:endParaRPr lang="en-US" altLang="zh-CN" sz="1400" dirty="0">
              <a:latin typeface="Huawei Sans" panose="020C0503030203020204" pitchFamily="34" charset="0"/>
              <a:cs typeface="Courier New" panose="02070309020205020404" pitchFamily="49" charset="0"/>
            </a:endParaRPr>
          </a:p>
          <a:p>
            <a:pPr fontAlgn="ctr">
              <a:lnSpc>
                <a:spcPts val="1900"/>
              </a:lnSpc>
            </a:pPr>
            <a:r>
              <a:rPr sz="1400" dirty="0">
                <a:latin typeface="Huawei Sans" panose="020C0503030203020204" pitchFamily="34" charset="0"/>
              </a:rPr>
              <a:t> traceroute to  10.0.23.2, max hops: 30 ,packet length: 40,press CTRL_C to break </a:t>
            </a:r>
          </a:p>
          <a:p>
            <a:pPr fontAlgn="ctr">
              <a:lnSpc>
                <a:spcPts val="1900"/>
              </a:lnSpc>
            </a:pPr>
            <a:endParaRPr lang="en-US" altLang="zh-CN" sz="1400" dirty="0">
              <a:latin typeface="Huawei Sans" panose="020C0503030203020204" pitchFamily="34" charset="0"/>
              <a:cs typeface="Courier New" panose="02070309020205020404" pitchFamily="49" charset="0"/>
            </a:endParaRPr>
          </a:p>
          <a:p>
            <a:pPr fontAlgn="ctr">
              <a:lnSpc>
                <a:spcPts val="1900"/>
              </a:lnSpc>
            </a:pPr>
            <a:r>
              <a:rPr sz="1400" dirty="0">
                <a:latin typeface="Huawei Sans" panose="020C0503030203020204" pitchFamily="34" charset="0"/>
              </a:rPr>
              <a:t> 1 10.0.12.2 		80 </a:t>
            </a:r>
            <a:r>
              <a:rPr sz="1400" dirty="0" err="1">
                <a:latin typeface="Huawei Sans" panose="020C0503030203020204" pitchFamily="34" charset="0"/>
              </a:rPr>
              <a:t>ms</a:t>
            </a:r>
            <a:r>
              <a:rPr sz="1400" dirty="0">
                <a:latin typeface="Huawei Sans" panose="020C0503030203020204" pitchFamily="34" charset="0"/>
              </a:rPr>
              <a:t>  	10 </a:t>
            </a:r>
            <a:r>
              <a:rPr sz="1400" dirty="0" err="1">
                <a:latin typeface="Huawei Sans" panose="020C0503030203020204" pitchFamily="34" charset="0"/>
              </a:rPr>
              <a:t>ms</a:t>
            </a:r>
            <a:r>
              <a:rPr sz="1400" dirty="0">
                <a:latin typeface="Huawei Sans" panose="020C0503030203020204" pitchFamily="34" charset="0"/>
              </a:rPr>
              <a:t>  	10 </a:t>
            </a:r>
            <a:r>
              <a:rPr sz="1400" dirty="0" err="1">
                <a:latin typeface="Huawei Sans" panose="020C0503030203020204" pitchFamily="34" charset="0"/>
              </a:rPr>
              <a:t>ms</a:t>
            </a:r>
            <a:r>
              <a:rPr sz="1400" dirty="0">
                <a:latin typeface="Huawei Sans" panose="020C0503030203020204" pitchFamily="34" charset="0"/>
              </a:rPr>
              <a:t> </a:t>
            </a:r>
          </a:p>
          <a:p>
            <a:pPr fontAlgn="ctr">
              <a:lnSpc>
                <a:spcPts val="1900"/>
              </a:lnSpc>
            </a:pPr>
            <a:endParaRPr lang="en-US" altLang="zh-CN" sz="1400" dirty="0">
              <a:latin typeface="Huawei Sans" panose="020C0503030203020204" pitchFamily="34" charset="0"/>
              <a:cs typeface="Courier New" panose="02070309020205020404" pitchFamily="49" charset="0"/>
            </a:endParaRPr>
          </a:p>
          <a:p>
            <a:pPr fontAlgn="ctr">
              <a:lnSpc>
                <a:spcPts val="1900"/>
              </a:lnSpc>
            </a:pPr>
            <a:r>
              <a:rPr sz="1400" dirty="0">
                <a:latin typeface="Huawei Sans" panose="020C0503030203020204" pitchFamily="34" charset="0"/>
              </a:rPr>
              <a:t> 2 10.0.23.2 		30 </a:t>
            </a:r>
            <a:r>
              <a:rPr sz="1400" dirty="0" err="1">
                <a:latin typeface="Huawei Sans" panose="020C0503030203020204" pitchFamily="34" charset="0"/>
              </a:rPr>
              <a:t>ms</a:t>
            </a:r>
            <a:r>
              <a:rPr sz="1400" dirty="0">
                <a:latin typeface="Huawei Sans" panose="020C0503030203020204" pitchFamily="34" charset="0"/>
              </a:rPr>
              <a:t>  	30 </a:t>
            </a:r>
            <a:r>
              <a:rPr sz="1400" dirty="0" err="1">
                <a:latin typeface="Huawei Sans" panose="020C0503030203020204" pitchFamily="34" charset="0"/>
              </a:rPr>
              <a:t>ms</a:t>
            </a:r>
            <a:r>
              <a:rPr sz="1400" dirty="0">
                <a:latin typeface="Huawei Sans" panose="020C0503030203020204" pitchFamily="34" charset="0"/>
              </a:rPr>
              <a:t>  	20 </a:t>
            </a:r>
            <a:r>
              <a:rPr sz="1400" dirty="0" err="1">
                <a:latin typeface="Huawei Sans" panose="020C0503030203020204" pitchFamily="34" charset="0"/>
              </a:rPr>
              <a:t>ms</a:t>
            </a:r>
            <a:r>
              <a:rPr sz="1400" dirty="0">
                <a:latin typeface="Huawei Sans" panose="020C0503030203020204" pitchFamily="34" charset="0"/>
              </a:rPr>
              <a:t> </a:t>
            </a:r>
            <a:endParaRPr lang="en-US" altLang="zh-CN" sz="1400" dirty="0">
              <a:latin typeface="Huawei Sans" panose="020C0503030203020204" pitchFamily="34" charset="0"/>
              <a:cs typeface="Courier New" panose="02070309020205020404" pitchFamily="49" charset="0"/>
            </a:endParaRPr>
          </a:p>
        </p:txBody>
      </p:sp>
      <p:sp>
        <p:nvSpPr>
          <p:cNvPr id="12" name="TextBox 19"/>
          <p:cNvSpPr txBox="1">
            <a:spLocks noChangeArrowheads="1"/>
          </p:cNvSpPr>
          <p:nvPr/>
        </p:nvSpPr>
        <p:spPr bwMode="gray">
          <a:xfrm>
            <a:off x="1956814" y="2958970"/>
            <a:ext cx="723276" cy="307777"/>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defRPr sz="1400">
                <a:solidFill>
                  <a:schemeClr val="bg1"/>
                </a:solidFill>
              </a:defRPr>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dirty="0">
                <a:solidFill>
                  <a:schemeClr val="tx1"/>
                </a:solidFill>
                <a:latin typeface="Huawei Sans" panose="020C0503030203020204" pitchFamily="34" charset="0"/>
              </a:rPr>
              <a:t>Packet</a:t>
            </a:r>
          </a:p>
        </p:txBody>
      </p:sp>
      <p:sp>
        <p:nvSpPr>
          <p:cNvPr id="13" name="TextBox 20"/>
          <p:cNvSpPr txBox="1">
            <a:spLocks noChangeArrowheads="1"/>
          </p:cNvSpPr>
          <p:nvPr/>
        </p:nvSpPr>
        <p:spPr bwMode="gray">
          <a:xfrm>
            <a:off x="3264408" y="4371662"/>
            <a:ext cx="2647506" cy="307777"/>
          </a:xfrm>
          <a:prstGeom prst="rect">
            <a:avLst/>
          </a:prstGeom>
          <a:solidFill>
            <a:srgbClr val="F4FBFE"/>
          </a:solidFill>
          <a:ln w="9525">
            <a:solidFill>
              <a:srgbClr val="99DFF9"/>
            </a:solidFill>
            <a:miter lim="800000"/>
            <a:headEnd/>
            <a:tailEnd/>
          </a:ln>
        </p:spPr>
        <p:txBody>
          <a:bodyPr wrap="square" anchor="ctr" anchorCtr="0">
            <a:noAutofit/>
          </a:bodyPr>
          <a:lstStyle>
            <a:defPPr>
              <a:defRPr lang="en-US"/>
            </a:defPPr>
            <a:lvl1pPr algn="ctr">
              <a:defRPr sz="1400">
                <a:solidFill>
                  <a:schemeClr val="bg1"/>
                </a:solidFill>
              </a:defRPr>
            </a:lvl1pPr>
            <a:lvl2pPr marL="742950" indent="-285750">
              <a:defRPr sz="2100">
                <a:latin typeface="Arial" panose="020B0604020202020204" pitchFamily="34" charset="0"/>
                <a:ea typeface="MS PGothic" panose="020B0600070205080204" pitchFamily="34" charset="-128"/>
              </a:defRPr>
            </a:lvl2pPr>
            <a:lvl3pPr marL="1143000" indent="-228600">
              <a:defRPr sz="2100">
                <a:latin typeface="Arial" panose="020B0604020202020204" pitchFamily="34" charset="0"/>
                <a:ea typeface="MS PGothic" panose="020B0600070205080204" pitchFamily="34" charset="-128"/>
              </a:defRPr>
            </a:lvl3pPr>
            <a:lvl4pPr marL="1600200" indent="-228600">
              <a:defRPr sz="2100">
                <a:latin typeface="Arial" panose="020B0604020202020204" pitchFamily="34" charset="0"/>
                <a:ea typeface="MS PGothic" panose="020B0600070205080204" pitchFamily="34" charset="-128"/>
              </a:defRPr>
            </a:lvl4pPr>
            <a:lvl5pPr marL="2057400" indent="-228600">
              <a:defRPr sz="2100">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latin typeface="Arial" panose="020B0604020202020204" pitchFamily="34" charset="0"/>
                <a:ea typeface="MS PGothic" panose="020B0600070205080204" pitchFamily="34" charset="-128"/>
              </a:defRPr>
            </a:lvl9pPr>
          </a:lstStyle>
          <a:p>
            <a:pPr fontAlgn="ctr"/>
            <a:r>
              <a:rPr sz="1200" dirty="0">
                <a:solidFill>
                  <a:schemeClr val="tx1"/>
                </a:solidFill>
                <a:latin typeface="Huawei Sans" panose="020C0503030203020204" pitchFamily="34" charset="0"/>
              </a:rPr>
              <a:t>ICMP Port Unreachable message</a:t>
            </a:r>
            <a:endParaRPr lang="en-US" altLang="zh-CN" sz="1200" dirty="0">
              <a:solidFill>
                <a:schemeClr val="tx1"/>
              </a:solidFill>
              <a:latin typeface="Huawei Sans" panose="020C0503030203020204" pitchFamily="34" charset="0"/>
            </a:endParaRPr>
          </a:p>
        </p:txBody>
      </p:sp>
      <p:cxnSp>
        <p:nvCxnSpPr>
          <p:cNvPr id="14" name="直接箭头连接符 16"/>
          <p:cNvCxnSpPr>
            <a:cxnSpLocks noChangeShapeType="1"/>
          </p:cNvCxnSpPr>
          <p:nvPr/>
        </p:nvCxnSpPr>
        <p:spPr bwMode="gray">
          <a:xfrm flipH="1">
            <a:off x="1786604" y="4289548"/>
            <a:ext cx="4069759" cy="0"/>
          </a:xfrm>
          <a:prstGeom prst="straightConnector1">
            <a:avLst/>
          </a:prstGeom>
          <a:noFill/>
          <a:ln w="28575" algn="ctr">
            <a:solidFill>
              <a:srgbClr val="00B0F0"/>
            </a:solidFill>
            <a:round/>
            <a:headEnd/>
            <a:tailEnd type="arrow" w="med" len="med"/>
          </a:ln>
          <a:extLst>
            <a:ext uri="{909E8E84-426E-40DD-AFC4-6F175D3DCCD1}">
              <a14:hiddenFill xmlns:a14="http://schemas.microsoft.com/office/drawing/2010/main">
                <a:noFill/>
              </a14:hiddenFill>
            </a:ext>
          </a:extLst>
        </p:spPr>
      </p:cxnSp>
      <p:cxnSp>
        <p:nvCxnSpPr>
          <p:cNvPr id="11" name="直接箭头连接符 16"/>
          <p:cNvCxnSpPr>
            <a:cxnSpLocks noChangeShapeType="1"/>
          </p:cNvCxnSpPr>
          <p:nvPr/>
        </p:nvCxnSpPr>
        <p:spPr bwMode="gray">
          <a:xfrm flipV="1">
            <a:off x="1961325" y="3342189"/>
            <a:ext cx="1440000" cy="0"/>
          </a:xfrm>
          <a:prstGeom prst="straightConnector1">
            <a:avLst/>
          </a:prstGeom>
          <a:noFill/>
          <a:ln w="28575" algn="ctr">
            <a:solidFill>
              <a:srgbClr val="00B0F0"/>
            </a:solidFill>
            <a:round/>
            <a:headEnd/>
            <a:tailEnd type="arrow" w="med" len="med"/>
          </a:ln>
          <a:extLst>
            <a:ext uri="{909E8E84-426E-40DD-AFC4-6F175D3DCCD1}">
              <a14:hiddenFill xmlns:a14="http://schemas.microsoft.com/office/drawing/2010/main">
                <a:noFill/>
              </a14:hiddenFill>
            </a:ext>
          </a:extLst>
        </p:spPr>
      </p:cxnSp>
      <p:sp>
        <p:nvSpPr>
          <p:cNvPr id="7" name="Text Box 62"/>
          <p:cNvSpPr txBox="1">
            <a:spLocks noChangeArrowheads="1"/>
          </p:cNvSpPr>
          <p:nvPr/>
        </p:nvSpPr>
        <p:spPr bwMode="gray">
          <a:xfrm>
            <a:off x="1195833" y="3992957"/>
            <a:ext cx="3946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400">
                <a:latin typeface="Huawei Sans" panose="020C0503030203020204" pitchFamily="34" charset="0"/>
              </a:rPr>
              <a:t>R1</a:t>
            </a:r>
            <a:endParaRPr lang="zh-CN" altLang="en-US" sz="1400" dirty="0">
              <a:latin typeface="Huawei Sans" panose="020C0503030203020204" pitchFamily="34" charset="0"/>
              <a:ea typeface="+mn-ea"/>
            </a:endParaRPr>
          </a:p>
        </p:txBody>
      </p:sp>
      <p:pic>
        <p:nvPicPr>
          <p:cNvPr id="10" name="图片 9" descr="交换机.png"/>
          <p:cNvPicPr>
            <a:picLocks noChangeAspect="1"/>
          </p:cNvPicPr>
          <p:nvPr/>
        </p:nvPicPr>
        <p:blipFill>
          <a:blip r:embed="rId3" cstate="print"/>
          <a:stretch>
            <a:fillRect/>
          </a:stretch>
        </p:blipFill>
        <p:spPr bwMode="gray">
          <a:xfrm>
            <a:off x="4748209" y="3483693"/>
            <a:ext cx="660000" cy="540000"/>
          </a:xfrm>
          <a:prstGeom prst="rect">
            <a:avLst/>
          </a:prstGeom>
        </p:spPr>
      </p:pic>
      <p:cxnSp>
        <p:nvCxnSpPr>
          <p:cNvPr id="17" name="直接连接符 16"/>
          <p:cNvCxnSpPr>
            <a:stCxn id="21" idx="3"/>
            <a:endCxn id="29" idx="1"/>
          </p:cNvCxnSpPr>
          <p:nvPr/>
        </p:nvCxnSpPr>
        <p:spPr bwMode="gray">
          <a:xfrm>
            <a:off x="1739358" y="3753693"/>
            <a:ext cx="1093533"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29" idx="3"/>
            <a:endCxn id="10" idx="1"/>
          </p:cNvCxnSpPr>
          <p:nvPr/>
        </p:nvCxnSpPr>
        <p:spPr bwMode="gray">
          <a:xfrm>
            <a:off x="3491428" y="3753693"/>
            <a:ext cx="1256781"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23" name="Text Box 62"/>
          <p:cNvSpPr txBox="1">
            <a:spLocks noChangeArrowheads="1"/>
          </p:cNvSpPr>
          <p:nvPr/>
        </p:nvSpPr>
        <p:spPr bwMode="gray">
          <a:xfrm>
            <a:off x="4652873" y="3992957"/>
            <a:ext cx="8499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400">
                <a:latin typeface="Huawei Sans" panose="020C0503030203020204" pitchFamily="34" charset="0"/>
              </a:rPr>
              <a:t>Server 1</a:t>
            </a:r>
            <a:endParaRPr lang="zh-CN" altLang="en-US" sz="1400" dirty="0">
              <a:latin typeface="Huawei Sans" panose="020C0503030203020204" pitchFamily="34" charset="0"/>
              <a:ea typeface="+mn-ea"/>
            </a:endParaRPr>
          </a:p>
        </p:txBody>
      </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80821" y="3483693"/>
            <a:ext cx="658537" cy="540000"/>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832891" y="3483693"/>
            <a:ext cx="658537" cy="540000"/>
          </a:xfrm>
          <a:prstGeom prst="rect">
            <a:avLst/>
          </a:prstGeom>
        </p:spPr>
      </p:pic>
      <p:sp>
        <p:nvSpPr>
          <p:cNvPr id="30" name="Text Box 62"/>
          <p:cNvSpPr txBox="1">
            <a:spLocks noChangeArrowheads="1"/>
          </p:cNvSpPr>
          <p:nvPr/>
        </p:nvSpPr>
        <p:spPr bwMode="gray">
          <a:xfrm>
            <a:off x="2964425" y="3992957"/>
            <a:ext cx="394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400">
                <a:latin typeface="Huawei Sans" panose="020C0503030203020204" pitchFamily="34" charset="0"/>
              </a:rPr>
              <a:t>R2</a:t>
            </a:r>
            <a:endParaRPr lang="zh-CN" altLang="en-US" sz="1400" dirty="0">
              <a:latin typeface="Huawei Sans" panose="020C0503030203020204" pitchFamily="34" charset="0"/>
              <a:ea typeface="+mn-ea"/>
            </a:endParaRPr>
          </a:p>
        </p:txBody>
      </p:sp>
      <p:sp>
        <p:nvSpPr>
          <p:cNvPr id="31" name="Text Box 62"/>
          <p:cNvSpPr txBox="1">
            <a:spLocks noChangeArrowheads="1"/>
          </p:cNvSpPr>
          <p:nvPr/>
        </p:nvSpPr>
        <p:spPr bwMode="gray">
          <a:xfrm>
            <a:off x="1786604" y="3499081"/>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200" dirty="0">
                <a:latin typeface="Huawei Sans" panose="020C0503030203020204" pitchFamily="34" charset="0"/>
              </a:rPr>
              <a:t>10.0.12.0/24</a:t>
            </a:r>
            <a:endParaRPr lang="zh-CN" altLang="en-US" sz="1200" dirty="0">
              <a:latin typeface="Huawei Sans" panose="020C0503030203020204" pitchFamily="34" charset="0"/>
              <a:ea typeface="+mn-ea"/>
            </a:endParaRPr>
          </a:p>
        </p:txBody>
      </p:sp>
      <p:sp>
        <p:nvSpPr>
          <p:cNvPr id="32" name="Text Box 62"/>
          <p:cNvSpPr txBox="1">
            <a:spLocks noChangeArrowheads="1"/>
          </p:cNvSpPr>
          <p:nvPr/>
        </p:nvSpPr>
        <p:spPr bwMode="gray">
          <a:xfrm>
            <a:off x="3585970" y="3499081"/>
            <a:ext cx="1042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200" dirty="0">
                <a:latin typeface="Huawei Sans" panose="020C0503030203020204" pitchFamily="34" charset="0"/>
              </a:rPr>
              <a:t>10.0.23.0/24</a:t>
            </a:r>
            <a:endParaRPr lang="zh-CN" altLang="en-US" sz="1200" dirty="0">
              <a:latin typeface="Huawei Sans" panose="020C0503030203020204" pitchFamily="34" charset="0"/>
              <a:ea typeface="+mn-ea"/>
            </a:endParaRPr>
          </a:p>
        </p:txBody>
      </p:sp>
      <p:sp>
        <p:nvSpPr>
          <p:cNvPr id="33" name="Text Box 62"/>
          <p:cNvSpPr txBox="1">
            <a:spLocks noChangeArrowheads="1"/>
          </p:cNvSpPr>
          <p:nvPr/>
        </p:nvSpPr>
        <p:spPr bwMode="gray">
          <a:xfrm>
            <a:off x="1711907" y="3753693"/>
            <a:ext cx="306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200">
                <a:latin typeface="Huawei Sans" panose="020C0503030203020204" pitchFamily="34" charset="0"/>
              </a:rPr>
              <a:t>.1</a:t>
            </a:r>
            <a:endParaRPr lang="zh-CN" altLang="en-US" sz="1200" dirty="0">
              <a:latin typeface="Huawei Sans" panose="020C0503030203020204" pitchFamily="34" charset="0"/>
              <a:ea typeface="+mn-ea"/>
            </a:endParaRPr>
          </a:p>
        </p:txBody>
      </p:sp>
      <p:sp>
        <p:nvSpPr>
          <p:cNvPr id="34" name="Text Box 62"/>
          <p:cNvSpPr txBox="1">
            <a:spLocks noChangeArrowheads="1"/>
          </p:cNvSpPr>
          <p:nvPr/>
        </p:nvSpPr>
        <p:spPr bwMode="gray">
          <a:xfrm>
            <a:off x="2537014" y="3753693"/>
            <a:ext cx="306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200">
                <a:latin typeface="Huawei Sans" panose="020C0503030203020204" pitchFamily="34" charset="0"/>
              </a:rPr>
              <a:t>.2</a:t>
            </a:r>
            <a:endParaRPr lang="zh-CN" altLang="en-US" sz="1200" dirty="0">
              <a:latin typeface="Huawei Sans" panose="020C0503030203020204" pitchFamily="34" charset="0"/>
              <a:ea typeface="+mn-ea"/>
            </a:endParaRPr>
          </a:p>
        </p:txBody>
      </p:sp>
      <p:sp>
        <p:nvSpPr>
          <p:cNvPr id="35" name="Text Box 62"/>
          <p:cNvSpPr txBox="1">
            <a:spLocks noChangeArrowheads="1"/>
          </p:cNvSpPr>
          <p:nvPr/>
        </p:nvSpPr>
        <p:spPr bwMode="gray">
          <a:xfrm>
            <a:off x="3438677" y="3753693"/>
            <a:ext cx="306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200">
                <a:latin typeface="Huawei Sans" panose="020C0503030203020204" pitchFamily="34" charset="0"/>
              </a:rPr>
              <a:t>.1</a:t>
            </a:r>
            <a:endParaRPr lang="zh-CN" altLang="en-US" sz="1200" dirty="0">
              <a:latin typeface="Huawei Sans" panose="020C0503030203020204" pitchFamily="34" charset="0"/>
              <a:ea typeface="+mn-ea"/>
            </a:endParaRPr>
          </a:p>
        </p:txBody>
      </p:sp>
      <p:sp>
        <p:nvSpPr>
          <p:cNvPr id="36" name="Text Box 62"/>
          <p:cNvSpPr txBox="1">
            <a:spLocks noChangeArrowheads="1"/>
          </p:cNvSpPr>
          <p:nvPr/>
        </p:nvSpPr>
        <p:spPr bwMode="gray">
          <a:xfrm>
            <a:off x="4453856" y="3753693"/>
            <a:ext cx="306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eaLnBrk="1" fontAlgn="ctr" hangingPunct="1"/>
            <a:r>
              <a:rPr sz="1200">
                <a:latin typeface="Huawei Sans" panose="020C0503030203020204" pitchFamily="34" charset="0"/>
              </a:rPr>
              <a:t>.2</a:t>
            </a:r>
            <a:endParaRPr lang="zh-CN" altLang="en-US" sz="1200" dirty="0">
              <a:latin typeface="Huawei Sans" panose="020C0503030203020204" pitchFamily="34" charset="0"/>
              <a:ea typeface="+mn-ea"/>
            </a:endParaRPr>
          </a:p>
        </p:txBody>
      </p:sp>
      <p:sp>
        <p:nvSpPr>
          <p:cNvPr id="37" name="圆角矩形 36"/>
          <p:cNvSpPr/>
          <p:nvPr/>
        </p:nvSpPr>
        <p:spPr bwMode="gray">
          <a:xfrm>
            <a:off x="448079" y="4922865"/>
            <a:ext cx="5630580" cy="1374811"/>
          </a:xfrm>
          <a:prstGeom prst="roundRect">
            <a:avLst>
              <a:gd name="adj" fmla="val 2303"/>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spcBef>
                <a:spcPts val="0"/>
              </a:spcBef>
              <a:spcAft>
                <a:spcPts val="0"/>
              </a:spcAft>
            </a:pPr>
            <a:r>
              <a:rPr sz="1600" b="1" dirty="0">
                <a:solidFill>
                  <a:schemeClr val="tx1"/>
                </a:solidFill>
                <a:latin typeface="Huawei Sans" panose="020C0503030203020204" pitchFamily="34" charset="0"/>
              </a:rPr>
              <a:t>Function: </a:t>
            </a:r>
            <a:r>
              <a:rPr sz="1600" b="1" dirty="0" err="1">
                <a:solidFill>
                  <a:schemeClr val="tx1"/>
                </a:solidFill>
                <a:latin typeface="Huawei Sans" panose="020C0503030203020204" pitchFamily="34" charset="0"/>
              </a:rPr>
              <a:t>tracert</a:t>
            </a:r>
            <a:endParaRPr lang="en-US" altLang="zh-CN" sz="1600" b="1" dirty="0">
              <a:solidFill>
                <a:schemeClr val="tx1"/>
              </a:solidFill>
              <a:latin typeface="Huawei Sans" panose="020C0503030203020204" pitchFamily="34" charset="0"/>
            </a:endParaRPr>
          </a:p>
          <a:p>
            <a:pPr fontAlgn="ctr">
              <a:lnSpc>
                <a:spcPts val="2200"/>
              </a:lnSpc>
              <a:spcBef>
                <a:spcPts val="0"/>
              </a:spcBef>
              <a:spcAft>
                <a:spcPts val="0"/>
              </a:spcAft>
            </a:pPr>
            <a:r>
              <a:rPr sz="1600" dirty="0" err="1">
                <a:solidFill>
                  <a:schemeClr val="tx1"/>
                </a:solidFill>
                <a:latin typeface="Huawei Sans" panose="020C0503030203020204" pitchFamily="34" charset="0"/>
              </a:rPr>
              <a:t>Tracert</a:t>
            </a:r>
            <a:r>
              <a:rPr sz="1600" dirty="0">
                <a:solidFill>
                  <a:schemeClr val="tx1"/>
                </a:solidFill>
                <a:latin typeface="Huawei Sans" panose="020C0503030203020204" pitchFamily="34" charset="0"/>
              </a:rPr>
              <a:t> traces the packet forwarding path hop by hop based on the TTL value in the packet header. It is an effective method to check the packet loss and delay and to help administrators find routing loops on a network.</a:t>
            </a:r>
          </a:p>
        </p:txBody>
      </p:sp>
    </p:spTree>
    <p:extLst>
      <p:ext uri="{BB962C8B-B14F-4D97-AF65-F5344CB8AC3E}">
        <p14:creationId xmlns:p14="http://schemas.microsoft.com/office/powerpoint/2010/main" val="16086798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algn="l"/>
            <a:r>
              <a:rPr sz="2000" dirty="0">
                <a:latin typeface="Huawei Sans" panose="020C0503030203020204" pitchFamily="34" charset="0"/>
              </a:rPr>
              <a:t>ICMPv6 is one of the basic IPv6 protocols.</a:t>
            </a:r>
            <a:endParaRPr lang="zh-CN" altLang="en-US" sz="2000" dirty="0">
              <a:latin typeface="Huawei Sans" panose="020C0503030203020204" pitchFamily="34" charset="0"/>
            </a:endParaRPr>
          </a:p>
          <a:p>
            <a:pPr algn="l"/>
            <a:r>
              <a:rPr sz="2000" dirty="0">
                <a:latin typeface="Huawei Sans" panose="020C0503030203020204" pitchFamily="34" charset="0"/>
              </a:rPr>
              <a:t>If the Next Header field value in the IPv6 header is 58, the used protocol is ICMPv6.</a:t>
            </a:r>
          </a:p>
          <a:p>
            <a:pPr algn="l"/>
            <a:r>
              <a:rPr sz="2000" dirty="0">
                <a:latin typeface="Huawei Sans" panose="020C0503030203020204" pitchFamily="34" charset="0"/>
              </a:rPr>
              <a:t>ICMPv6 messages are used to advertise information or errors.</a:t>
            </a:r>
          </a:p>
          <a:p>
            <a:pPr algn="l"/>
            <a:r>
              <a:rPr sz="2000" dirty="0">
                <a:latin typeface="Huawei Sans" panose="020C0503030203020204" pitchFamily="34" charset="0"/>
              </a:rPr>
              <a:t>ICMPv6 messages are widely used in other protocols, such as NDP and path MTU discovery.</a:t>
            </a:r>
          </a:p>
          <a:p>
            <a:pPr algn="l"/>
            <a:r>
              <a:rPr sz="2000" dirty="0">
                <a:latin typeface="Huawei Sans" panose="020C0503030203020204" pitchFamily="34" charset="0"/>
              </a:rPr>
              <a:t>ICMPv6 controls key IPv6 processes, such as address </a:t>
            </a:r>
            <a:r>
              <a:rPr sz="2000" dirty="0" err="1">
                <a:latin typeface="Huawei Sans" panose="020C0503030203020204" pitchFamily="34" charset="0"/>
              </a:rPr>
              <a:t>autoconfiguration</a:t>
            </a:r>
            <a:r>
              <a:rPr sz="2000" dirty="0">
                <a:latin typeface="Huawei Sans" panose="020C0503030203020204" pitchFamily="34" charset="0"/>
              </a:rPr>
              <a:t>, address resolution, address conflict detection, route selection, and error control.</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ICMPv6 Overview</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959213025"/>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31AB09F-1EF6-40C2-8406-4735AFC097B0}"/>
</file>

<file path=customXml/itemProps2.xml><?xml version="1.0" encoding="utf-8"?>
<ds:datastoreItem xmlns:ds="http://schemas.openxmlformats.org/officeDocument/2006/customXml" ds:itemID="{06802391-29D9-40A2-9DE5-18EFD7857A95}"/>
</file>

<file path=customXml/itemProps3.xml><?xml version="1.0" encoding="utf-8"?>
<ds:datastoreItem xmlns:ds="http://schemas.openxmlformats.org/officeDocument/2006/customXml" ds:itemID="{96EBA5CE-74EE-421B-AD37-6A7288999F8D}"/>
</file>

<file path=docProps/app.xml><?xml version="1.0" encoding="utf-8"?>
<Properties xmlns="http://schemas.openxmlformats.org/officeDocument/2006/extended-properties" xmlns:vt="http://schemas.openxmlformats.org/officeDocument/2006/docPropsVTypes">
  <Template/>
  <TotalTime>6305</TotalTime>
  <Words>4338</Words>
  <Application>Microsoft Office PowerPoint</Application>
  <PresentationFormat>Widescreen</PresentationFormat>
  <Paragraphs>564</Paragraphs>
  <Slides>37</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微软雅黑</vt:lpstr>
      <vt:lpstr>方正兰亭黑简体</vt:lpstr>
      <vt:lpstr>Arial</vt:lpstr>
      <vt:lpstr>Huawei Sans</vt:lpstr>
      <vt:lpstr>Wingdings</vt:lpstr>
      <vt:lpstr>2_自定义设计方案</vt:lpstr>
      <vt:lpstr>PowerPoint Presentation</vt:lpstr>
      <vt:lpstr>ICMPv6 and NDP</vt:lpstr>
      <vt:lpstr>PowerPoint Presentation</vt:lpstr>
      <vt:lpstr>PowerPoint Presentation</vt:lpstr>
      <vt:lpstr>PowerPoint Presentation</vt:lpstr>
      <vt:lpstr>ICMP</vt:lpstr>
      <vt:lpstr>ICMP Error Check</vt:lpstr>
      <vt:lpstr>ICMP Error Report</vt:lpstr>
      <vt:lpstr>ICMPv6 Overview</vt:lpstr>
      <vt:lpstr>PowerPoint Presentation</vt:lpstr>
      <vt:lpstr>ICMPv6 Message Format</vt:lpstr>
      <vt:lpstr>PowerPoint Presentation</vt:lpstr>
      <vt:lpstr>ICMPv6 Message Types</vt:lpstr>
      <vt:lpstr>ICMPv6 Error Message Application — Path MTU Discovery</vt:lpstr>
      <vt:lpstr>ICMPv6 Informational Message Application — Ping</vt:lpstr>
      <vt:lpstr>Other Common ICMPv6 Messages</vt:lpstr>
      <vt:lpstr>PowerPoint Presentation</vt:lpstr>
      <vt:lpstr>NDP Overview</vt:lpstr>
      <vt:lpstr>NDP Message Types and Functions</vt:lpstr>
      <vt:lpstr>PowerPoint Presentation</vt:lpstr>
      <vt:lpstr>Router Discovery</vt:lpstr>
      <vt:lpstr>Router Discovery Process — Triggered by a Host's Request</vt:lpstr>
      <vt:lpstr>Router Discovery Process — Triggered by Routers' Periodic RA Message Sending</vt:lpstr>
      <vt:lpstr>PowerPoint Presentation</vt:lpstr>
      <vt:lpstr>Address Resolution</vt:lpstr>
      <vt:lpstr>PowerPoint Presentation</vt:lpstr>
      <vt:lpstr>IPv6 Neighbor State Table</vt:lpstr>
      <vt:lpstr>IPv6 Neighbor States</vt:lpstr>
      <vt:lpstr>Neighbor State Transition</vt:lpstr>
      <vt:lpstr>PowerPoint Presentation</vt:lpstr>
      <vt:lpstr>DAD (1)</vt:lpstr>
      <vt:lpstr>DAD (2)</vt:lpstr>
      <vt:lpstr>PowerPoint Presentation</vt:lpstr>
      <vt:lpstr>Redirection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490</cp:revision>
  <dcterms:created xsi:type="dcterms:W3CDTF">2018-11-29T10:16:29Z</dcterms:created>
  <dcterms:modified xsi:type="dcterms:W3CDTF">2020-08-11T07:20:29Z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(3)vn6S19sPFHAPstrDReaMX4sbsUrxpSQwlUu4ZZYEoAFnm/x/gjQXUazHLzuxpBWQBVwnGR9L
clHEetlKSFyAYb9FJSD+mZpCBn6Fe+J49IPDLM27vLrQPTW+2aTIIy90BWA7rlcRNP1XgoQf
RSMSiD1tlZAiQcU5jR801s+crE8dZwWMjq57/HHBCSLV6fq+TLP2490aHIBGWZr7ZY4AaQjq
5zkkUP9tozXX74hRRh</vt:lpwstr>
  </property>
  <property fmtid="{D5CDD505-2E9C-101B-9397-08002B2CF9AE}" pid="3" name="_2015_ms_pID_7253431">
    <vt:lpwstr>1Y1UcaMrA75+Bp/U0buY3/NPTQuKkUzliRFJ8C5G4x/dg7dUyZyXx+
qAXKuji3DRijpS5RjkWk/vVY9foFTxwiR1dKZHzmIKMM+bDC8OhzZ3OS433moOTzq/lDpx2n
tkXY2mT95I9MoCQ/bPvQEz7UEQB0swaabt8/QmQoEh7SUVBTAkUc1i/GOHMwd5/Jn0GNwHOr
njDhRdXsf8UXbfGvhwD7RcUlpblSUd/HfN+L</vt:lpwstr>
  </property>
  <property fmtid="{D5CDD505-2E9C-101B-9397-08002B2CF9AE}" pid="4" name="_2015_ms_pID_7253432">
    <vt:lpwstr>9w==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1594258160</vt:lpwstr>
  </property>
  <property fmtid="{D5CDD505-2E9C-101B-9397-08002B2CF9AE}" pid="9" name="ContentTypeId">
    <vt:lpwstr>0x01010002C5B4B712841F4C8A7AAEE2CD191271</vt:lpwstr>
  </property>
</Properties>
</file>